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6" r:id="rId4"/>
  </p:sldMasterIdLst>
  <p:notesMasterIdLst>
    <p:notesMasterId r:id="rId12"/>
  </p:notesMasterIdLst>
  <p:sldIdLst>
    <p:sldId id="256" r:id="rId5"/>
    <p:sldId id="257" r:id="rId6"/>
    <p:sldId id="258" r:id="rId7"/>
    <p:sldId id="259" r:id="rId8"/>
    <p:sldId id="262" r:id="rId9"/>
    <p:sldId id="260" r:id="rId10"/>
    <p:sldId id="261" r:id="rId11"/>
  </p:sldIdLst>
  <p:sldSz cx="12252325" cy="6858000"/>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mberlain, Brenda L." initials="CB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00"/>
    <a:srgbClr val="5F7791"/>
    <a:srgbClr val="5F77B0"/>
    <a:srgbClr val="D05400"/>
    <a:srgbClr val="FD450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32" y="222"/>
      </p:cViewPr>
      <p:guideLst>
        <p:guide orient="horz" pos="2160"/>
        <p:guide pos="38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7-17T14:49:49.395"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1797E1-263B-4206-8EA4-CB5357EA1041}" type="datetimeFigureOut">
              <a:rPr lang="en-US"/>
              <a:pPr>
                <a:defRPr/>
              </a:pPr>
              <a:t>3/24/2015</a:t>
            </a:fld>
            <a:endParaRPr lang="en-US"/>
          </a:p>
        </p:txBody>
      </p:sp>
      <p:sp>
        <p:nvSpPr>
          <p:cNvPr id="4" name="Slide Image Placeholder 3"/>
          <p:cNvSpPr>
            <a:spLocks noGrp="1" noRot="1" noChangeAspect="1"/>
          </p:cNvSpPr>
          <p:nvPr>
            <p:ph type="sldImg" idx="2"/>
          </p:nvPr>
        </p:nvSpPr>
        <p:spPr>
          <a:xfrm>
            <a:off x="366713" y="685800"/>
            <a:ext cx="612457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4600BF7-E33D-4B57-8E1A-BEAC50D9CF4C}" type="slidenum">
              <a:rPr lang="en-US"/>
              <a:pPr>
                <a:defRPr/>
              </a:pPr>
              <a:t>‹#›</a:t>
            </a:fld>
            <a:endParaRPr lang="en-US"/>
          </a:p>
        </p:txBody>
      </p:sp>
    </p:spTree>
    <p:extLst>
      <p:ext uri="{BB962C8B-B14F-4D97-AF65-F5344CB8AC3E}">
        <p14:creationId xmlns:p14="http://schemas.microsoft.com/office/powerpoint/2010/main" val="1954959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600BF7-E33D-4B57-8E1A-BEAC50D9CF4C}" type="slidenum">
              <a:rPr lang="en-US"/>
              <a:pPr>
                <a:defRPr/>
              </a:pPr>
              <a:t>1</a:t>
            </a:fld>
            <a:endParaRPr lang="en-US"/>
          </a:p>
        </p:txBody>
      </p:sp>
    </p:spTree>
    <p:extLst>
      <p:ext uri="{BB962C8B-B14F-4D97-AF65-F5344CB8AC3E}">
        <p14:creationId xmlns:p14="http://schemas.microsoft.com/office/powerpoint/2010/main" val="356155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600BF7-E33D-4B57-8E1A-BEAC50D9CF4C}" type="slidenum">
              <a:rPr lang="en-US"/>
              <a:pPr>
                <a:defRPr/>
              </a:pPr>
              <a:t>2</a:t>
            </a:fld>
            <a:endParaRPr lang="en-US"/>
          </a:p>
        </p:txBody>
      </p:sp>
    </p:spTree>
    <p:extLst>
      <p:ext uri="{BB962C8B-B14F-4D97-AF65-F5344CB8AC3E}">
        <p14:creationId xmlns:p14="http://schemas.microsoft.com/office/powerpoint/2010/main" val="320543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600BF7-E33D-4B57-8E1A-BEAC50D9CF4C}" type="slidenum">
              <a:rPr lang="en-US"/>
              <a:pPr>
                <a:defRPr/>
              </a:pPr>
              <a:t>3</a:t>
            </a:fld>
            <a:endParaRPr lang="en-US"/>
          </a:p>
        </p:txBody>
      </p:sp>
    </p:spTree>
    <p:extLst>
      <p:ext uri="{BB962C8B-B14F-4D97-AF65-F5344CB8AC3E}">
        <p14:creationId xmlns:p14="http://schemas.microsoft.com/office/powerpoint/2010/main" val="273581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600BF7-E33D-4B57-8E1A-BEAC50D9CF4C}" type="slidenum">
              <a:rPr lang="en-US"/>
              <a:pPr>
                <a:defRPr/>
              </a:pPr>
              <a:t>4</a:t>
            </a:fld>
            <a:endParaRPr lang="en-US"/>
          </a:p>
        </p:txBody>
      </p:sp>
    </p:spTree>
    <p:extLst>
      <p:ext uri="{BB962C8B-B14F-4D97-AF65-F5344CB8AC3E}">
        <p14:creationId xmlns:p14="http://schemas.microsoft.com/office/powerpoint/2010/main" val="303494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600BF7-E33D-4B57-8E1A-BEAC50D9CF4C}" type="slidenum">
              <a:rPr lang="en-US"/>
              <a:pPr>
                <a:defRPr/>
              </a:pPr>
              <a:t>5</a:t>
            </a:fld>
            <a:endParaRPr lang="en-US"/>
          </a:p>
        </p:txBody>
      </p:sp>
    </p:spTree>
    <p:extLst>
      <p:ext uri="{BB962C8B-B14F-4D97-AF65-F5344CB8AC3E}">
        <p14:creationId xmlns:p14="http://schemas.microsoft.com/office/powerpoint/2010/main" val="135861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600BF7-E33D-4B57-8E1A-BEAC50D9CF4C}" type="slidenum">
              <a:rPr lang="en-US"/>
              <a:pPr>
                <a:defRPr/>
              </a:pPr>
              <a:t>6</a:t>
            </a:fld>
            <a:endParaRPr lang="en-US"/>
          </a:p>
        </p:txBody>
      </p:sp>
    </p:spTree>
    <p:extLst>
      <p:ext uri="{BB962C8B-B14F-4D97-AF65-F5344CB8AC3E}">
        <p14:creationId xmlns:p14="http://schemas.microsoft.com/office/powerpoint/2010/main" val="46426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0D5753-8566-43C5-9688-78BBE69E84E6}" type="slidenum">
              <a:rPr lang="en-US" smtClean="0"/>
              <a:pPr/>
              <a:t>7</a:t>
            </a:fld>
            <a:endParaRPr lang="en-US" smtClean="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9592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252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6490" y="770467"/>
            <a:ext cx="1083565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0815" y="4206876"/>
            <a:ext cx="927386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2F59A10B-A1F0-4187-BCCB-867634FF889E}" type="slidenum">
              <a:rPr lang="en-US" smtClean="0"/>
              <a:pPr>
                <a:defRPr/>
              </a:pPr>
              <a:t>‹#›</a:t>
            </a:fld>
            <a:endParaRPr lang="en-US"/>
          </a:p>
        </p:txBody>
      </p:sp>
    </p:spTree>
    <p:extLst>
      <p:ext uri="{BB962C8B-B14F-4D97-AF65-F5344CB8AC3E}">
        <p14:creationId xmlns:p14="http://schemas.microsoft.com/office/powerpoint/2010/main" val="137307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527043-1684-4073-8C4B-EA8752B85AE6}" type="slidenum">
              <a:rPr lang="en-US" smtClean="0"/>
              <a:pPr>
                <a:defRPr/>
              </a:pPr>
              <a:t>‹#›</a:t>
            </a:fld>
            <a:endParaRPr lang="en-US"/>
          </a:p>
        </p:txBody>
      </p:sp>
    </p:spTree>
    <p:extLst>
      <p:ext uri="{BB962C8B-B14F-4D97-AF65-F5344CB8AC3E}">
        <p14:creationId xmlns:p14="http://schemas.microsoft.com/office/powerpoint/2010/main" val="104221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7214" y="695325"/>
            <a:ext cx="2641908"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5342" y="714376"/>
            <a:ext cx="7772569"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1B6C1A-54DD-4B6D-939A-0690C8E609A8}" type="slidenum">
              <a:rPr lang="en-US" smtClean="0"/>
              <a:pPr>
                <a:defRPr/>
              </a:pPr>
              <a:t>‹#›</a:t>
            </a:fld>
            <a:endParaRPr lang="en-US"/>
          </a:p>
        </p:txBody>
      </p:sp>
    </p:spTree>
    <p:extLst>
      <p:ext uri="{BB962C8B-B14F-4D97-AF65-F5344CB8AC3E}">
        <p14:creationId xmlns:p14="http://schemas.microsoft.com/office/powerpoint/2010/main" val="87336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8265"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1D482DA0-D828-43F3-B90D-433F762DC39B}" type="slidenum">
              <a:rPr/>
              <a:pPr>
                <a:defRPr/>
              </a:pPr>
              <a:t>‹#›</a:t>
            </a:fld>
            <a:endParaRPr/>
          </a:p>
        </p:txBody>
      </p:sp>
    </p:spTree>
    <p:extLst>
      <p:ext uri="{BB962C8B-B14F-4D97-AF65-F5344CB8AC3E}">
        <p14:creationId xmlns:p14="http://schemas.microsoft.com/office/powerpoint/2010/main" val="1872794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0"/>
            <a:ext cx="1102709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616" y="3938589"/>
            <a:ext cx="1102709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DFFE1724-3487-4AD7-A0DE-2CBB53609F96}" type="slidenum">
              <a:rPr/>
              <a:pPr>
                <a:defRPr/>
              </a:pPr>
              <a:t>‹#›</a:t>
            </a:fld>
            <a:endParaRPr/>
          </a:p>
        </p:txBody>
      </p:sp>
    </p:spTree>
    <p:extLst>
      <p:ext uri="{BB962C8B-B14F-4D97-AF65-F5344CB8AC3E}">
        <p14:creationId xmlns:p14="http://schemas.microsoft.com/office/powerpoint/2010/main" val="391763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616"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28265"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FE3121E4-D9F9-436F-8DE3-3A75D6C3DC19}" type="slidenum">
              <a:rPr/>
              <a:pPr>
                <a:defRPr/>
              </a:pPr>
              <a:t>‹#›</a:t>
            </a:fld>
            <a:endParaRPr/>
          </a:p>
        </p:txBody>
      </p:sp>
    </p:spTree>
    <p:extLst>
      <p:ext uri="{BB962C8B-B14F-4D97-AF65-F5344CB8AC3E}">
        <p14:creationId xmlns:p14="http://schemas.microsoft.com/office/powerpoint/2010/main" val="134912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DA6F0B-BF1E-4931-ABF3-36E1D8564FB5}" type="slidenum">
              <a:rPr lang="en-US" smtClean="0"/>
              <a:pPr>
                <a:defRPr/>
              </a:pPr>
              <a:t>‹#›</a:t>
            </a:fld>
            <a:endParaRPr lang="en-US"/>
          </a:p>
        </p:txBody>
      </p:sp>
    </p:spTree>
    <p:extLst>
      <p:ext uri="{BB962C8B-B14F-4D97-AF65-F5344CB8AC3E}">
        <p14:creationId xmlns:p14="http://schemas.microsoft.com/office/powerpoint/2010/main" val="132458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6490" y="767419"/>
            <a:ext cx="10834118"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70815" y="4204209"/>
            <a:ext cx="9271947"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0E791B-A238-497D-A390-7E6B730ABD3C}" type="slidenum">
              <a:rPr lang="en-US" smtClean="0"/>
              <a:pPr>
                <a:defRPr/>
              </a:pPr>
              <a:t>‹#›</a:t>
            </a:fld>
            <a:endParaRPr lang="en-US"/>
          </a:p>
        </p:txBody>
      </p:sp>
    </p:spTree>
    <p:extLst>
      <p:ext uri="{BB962C8B-B14F-4D97-AF65-F5344CB8AC3E}">
        <p14:creationId xmlns:p14="http://schemas.microsoft.com/office/powerpoint/2010/main" val="314462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004" y="1998134"/>
            <a:ext cx="4686514"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41074" y="1998134"/>
            <a:ext cx="4686514"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732ADB-E5DB-40EB-BC9A-85A6ABDA0FE7}" type="slidenum">
              <a:rPr lang="en-US" smtClean="0"/>
              <a:pPr>
                <a:defRPr/>
              </a:pPr>
              <a:t>‹#›</a:t>
            </a:fld>
            <a:endParaRPr lang="en-US"/>
          </a:p>
        </p:txBody>
      </p:sp>
    </p:spTree>
    <p:extLst>
      <p:ext uri="{BB962C8B-B14F-4D97-AF65-F5344CB8AC3E}">
        <p14:creationId xmlns:p14="http://schemas.microsoft.com/office/powerpoint/2010/main" val="315874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0004" y="2040467"/>
            <a:ext cx="4686514"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004" y="2753084"/>
            <a:ext cx="4686514"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37333" y="2038435"/>
            <a:ext cx="4686514"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7333" y="2750990"/>
            <a:ext cx="4686514"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64209AD-792D-4EB8-876F-C5A406CF1B74}" type="slidenum">
              <a:rPr lang="en-US" smtClean="0"/>
              <a:pPr>
                <a:defRPr/>
              </a:pPr>
              <a:t>‹#›</a:t>
            </a:fld>
            <a:endParaRPr lang="en-US"/>
          </a:p>
        </p:txBody>
      </p:sp>
    </p:spTree>
    <p:extLst>
      <p:ext uri="{BB962C8B-B14F-4D97-AF65-F5344CB8AC3E}">
        <p14:creationId xmlns:p14="http://schemas.microsoft.com/office/powerpoint/2010/main" val="422400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0572EF5-C9FF-4004-8754-7CEC3EF9E6DC}" type="slidenum">
              <a:rPr lang="en-US" smtClean="0"/>
              <a:pPr>
                <a:defRPr/>
              </a:pPr>
              <a:t>‹#›</a:t>
            </a:fld>
            <a:endParaRPr lang="en-US"/>
          </a:p>
        </p:txBody>
      </p:sp>
    </p:spTree>
    <p:extLst>
      <p:ext uri="{BB962C8B-B14F-4D97-AF65-F5344CB8AC3E}">
        <p14:creationId xmlns:p14="http://schemas.microsoft.com/office/powerpoint/2010/main" val="171236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118A948-413C-4CD4-8F47-F80B698694E9}" type="slidenum">
              <a:rPr lang="en-US" smtClean="0"/>
              <a:pPr>
                <a:defRPr/>
              </a:pPr>
              <a:t>‹#›</a:t>
            </a:fld>
            <a:endParaRPr lang="en-US"/>
          </a:p>
        </p:txBody>
      </p:sp>
    </p:spTree>
    <p:extLst>
      <p:ext uri="{BB962C8B-B14F-4D97-AF65-F5344CB8AC3E}">
        <p14:creationId xmlns:p14="http://schemas.microsoft.com/office/powerpoint/2010/main" val="234677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57703" y="0"/>
            <a:ext cx="45946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302281" y="542282"/>
            <a:ext cx="340002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5770" y="762000"/>
            <a:ext cx="6126163"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16931" y="2511813"/>
            <a:ext cx="3415336"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74AF8974-0888-486C-BE69-2CE07F42487E}" type="slidenum">
              <a:rPr lang="en-US" smtClean="0"/>
              <a:pPr>
                <a:defRPr/>
              </a:pPr>
              <a:t>‹#›</a:t>
            </a:fld>
            <a:endParaRPr lang="en-US"/>
          </a:p>
        </p:txBody>
      </p:sp>
    </p:spTree>
    <p:extLst>
      <p:ext uri="{BB962C8B-B14F-4D97-AF65-F5344CB8AC3E}">
        <p14:creationId xmlns:p14="http://schemas.microsoft.com/office/powerpoint/2010/main" val="38347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436" y="5418668"/>
            <a:ext cx="10834118"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252325"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004" y="5909735"/>
            <a:ext cx="9275010"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379F384A-67F7-4B93-890D-3B6783F1244F}" type="slidenum">
              <a:rPr lang="en-US" smtClean="0"/>
              <a:pPr>
                <a:defRPr/>
              </a:pPr>
              <a:t>‹#›</a:t>
            </a:fld>
            <a:endParaRPr lang="en-US"/>
          </a:p>
        </p:txBody>
      </p:sp>
    </p:spTree>
    <p:extLst>
      <p:ext uri="{BB962C8B-B14F-4D97-AF65-F5344CB8AC3E}">
        <p14:creationId xmlns:p14="http://schemas.microsoft.com/office/powerpoint/2010/main" val="41980189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76" y="499533"/>
            <a:ext cx="10826078"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004" y="2011680"/>
            <a:ext cx="1080693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9193" y="6412447"/>
            <a:ext cx="413516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endParaRPr lang="en-US"/>
          </a:p>
        </p:txBody>
      </p:sp>
      <p:sp>
        <p:nvSpPr>
          <p:cNvPr id="5" name="Footer Placeholder 4"/>
          <p:cNvSpPr>
            <a:spLocks noGrp="1"/>
          </p:cNvSpPr>
          <p:nvPr>
            <p:ph type="ftr" sz="quarter" idx="3"/>
          </p:nvPr>
        </p:nvSpPr>
        <p:spPr>
          <a:xfrm>
            <a:off x="689193" y="6554697"/>
            <a:ext cx="5054084"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en-US"/>
          </a:p>
        </p:txBody>
      </p:sp>
      <p:sp>
        <p:nvSpPr>
          <p:cNvPr id="6" name="Slide Number Placeholder 5"/>
          <p:cNvSpPr>
            <a:spLocks noGrp="1"/>
          </p:cNvSpPr>
          <p:nvPr>
            <p:ph type="sldNum" sz="quarter" idx="4"/>
          </p:nvPr>
        </p:nvSpPr>
        <p:spPr>
          <a:xfrm>
            <a:off x="8807289" y="5876413"/>
            <a:ext cx="2940558"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56751BC0-EFD2-4ACE-A731-D7145E2EF275}" type="slidenum">
              <a:rPr lang="en-US" smtClean="0"/>
              <a:pPr>
                <a:defRPr/>
              </a:pPr>
              <a:t>‹#›</a:t>
            </a:fld>
            <a:endParaRPr lang="en-US"/>
          </a:p>
        </p:txBody>
      </p:sp>
    </p:spTree>
    <p:extLst>
      <p:ext uri="{BB962C8B-B14F-4D97-AF65-F5344CB8AC3E}">
        <p14:creationId xmlns:p14="http://schemas.microsoft.com/office/powerpoint/2010/main" val="1684085544"/>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www.pebblego.com/content/science/article.html?a=274&amp;previous=273" TargetMode="External"/><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comments" Target="../comments/comment1.xml"/><Relationship Id="rId10" Type="http://schemas.openxmlformats.org/officeDocument/2006/relationships/image" Target="../media/image8.png"/><Relationship Id="rId4" Type="http://schemas.openxmlformats.org/officeDocument/2006/relationships/hyperlink" Target="http://www.pebblego.com/content/science/article.html?a=275&amp;previous=273" TargetMode="External"/><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destiny.bcps.org/"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http://www.bcps.org/offices/lis/models/slamdunks/clouds/cloudfact.docx"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www.bcps.org/offices/lis/models/slamdunks/clouds/cloudsentencestarter.doc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pbskids.org/catinthehat/games/weather-transformer.html" TargetMode="External"/><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hyperlink" Target="http://pbskids.org/sid/fablab_mainmenu.html" TargetMode="External"/><Relationship Id="rId12" Type="http://schemas.openxmlformats.org/officeDocument/2006/relationships/hyperlink" Target="http://www.brainpop.com/user/loginDo.weml?user=baltcops&amp;password=brainpop&amp;targetPage=/science/weather/clouds/" TargetMode="External"/><Relationship Id="rId17" Type="http://schemas.openxmlformats.org/officeDocument/2006/relationships/image" Target="../media/image27.jpeg"/><Relationship Id="rId2" Type="http://schemas.openxmlformats.org/officeDocument/2006/relationships/notesSlide" Target="../notesSlides/notesSlide6.xml"/><Relationship Id="rId16"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hyperlink" Target="http://pbskids.org/sid/weatherwheel.html" TargetMode="External"/><Relationship Id="rId10" Type="http://schemas.openxmlformats.org/officeDocument/2006/relationships/hyperlink" Target="http://webpath.follettsoftware.com/resource/viewurl?encodedUrl=keZ8pL8j9gKBTdMZILLCogD7pxJsrOOqv0QEmc0xSac&amp;version=1&amp;appsignature=Destiny&amp;appversion=11.5.6.0+(AU3)" TargetMode="External"/><Relationship Id="rId4" Type="http://schemas.openxmlformats.org/officeDocument/2006/relationships/hyperlink" Target="http://www.schooltube.com/video/18465371d41e414483cd/Magic%20School%20Bus%20Kicks%20up%20a%20storm" TargetMode="External"/><Relationship Id="rId9" Type="http://schemas.openxmlformats.org/officeDocument/2006/relationships/image" Target="../media/image22.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s://intranet.bcps.org/apps/AIM/" TargetMode="External"/><Relationship Id="rId7" Type="http://schemas.openxmlformats.org/officeDocument/2006/relationships/hyperlink" Target="http://www.bcps.org/offices/lis/models/tips/styles.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iste.org/docs/pdfs/nets-s-standards.pdf?sfvrsn=2" TargetMode="External"/><Relationship Id="rId5" Type="http://schemas.openxmlformats.org/officeDocument/2006/relationships/hyperlink" Target="http://www.ala.org/ala/mgrps/divs/aasl/guidelinesandstandards/learningstandards/AASL_LearningStandards.pdf" TargetMode="External"/><Relationship Id="rId4" Type="http://schemas.openxmlformats.org/officeDocument/2006/relationships/hyperlink" Target="http://mdk12.org/instruction/curriculum/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title"/>
          </p:nvPr>
        </p:nvSpPr>
        <p:spPr>
          <a:xfrm>
            <a:off x="163512" y="842192"/>
            <a:ext cx="3124200" cy="579438"/>
          </a:xfrm>
        </p:spPr>
        <p:txBody>
          <a:bodyPr/>
          <a:lstStyle/>
          <a:p>
            <a:pPr algn="l" eaLnBrk="1" fontAlgn="auto" hangingPunct="1">
              <a:spcBef>
                <a:spcPts val="0"/>
              </a:spcBef>
              <a:spcAft>
                <a:spcPts val="0"/>
              </a:spcAft>
              <a:defRPr/>
            </a:pPr>
            <a:r>
              <a:rPr sz="2800" dirty="0">
                <a:solidFill>
                  <a:schemeClr val="tx2">
                    <a:shade val="85000"/>
                    <a:satMod val="150000"/>
                  </a:schemeClr>
                </a:solidFill>
              </a:rPr>
              <a:t>1. </a:t>
            </a:r>
            <a:r>
              <a:rPr sz="2800" dirty="0" smtClean="0">
                <a:solidFill>
                  <a:schemeClr val="tx2">
                    <a:shade val="85000"/>
                    <a:satMod val="150000"/>
                  </a:schemeClr>
                </a:solidFill>
              </a:rPr>
              <a:t>Question</a:t>
            </a:r>
            <a:endParaRPr sz="2800" dirty="0">
              <a:solidFill>
                <a:schemeClr val="tx2">
                  <a:shade val="85000"/>
                  <a:satMod val="150000"/>
                </a:schemeClr>
              </a:solidFill>
            </a:endParaRPr>
          </a:p>
        </p:txBody>
      </p:sp>
      <p:sp>
        <p:nvSpPr>
          <p:cNvPr id="2058" name="Rectangle 10"/>
          <p:cNvSpPr>
            <a:spLocks noGrp="1" noChangeArrowheads="1"/>
          </p:cNvSpPr>
          <p:nvPr>
            <p:ph type="body" sz="half" idx="1"/>
          </p:nvPr>
        </p:nvSpPr>
        <p:spPr>
          <a:xfrm>
            <a:off x="424264" y="1525631"/>
            <a:ext cx="5411787" cy="4341769"/>
          </a:xfrm>
        </p:spPr>
        <p:txBody>
          <a:bodyPr>
            <a:normAutofit fontScale="92500" lnSpcReduction="10000"/>
          </a:bodyPr>
          <a:lstStyle/>
          <a:p>
            <a:pPr marL="0" indent="-274320" eaLnBrk="1" fontAlgn="auto" hangingPunct="1">
              <a:lnSpc>
                <a:spcPct val="90000"/>
              </a:lnSpc>
              <a:spcBef>
                <a:spcPts val="0"/>
              </a:spcBef>
              <a:spcAft>
                <a:spcPts val="0"/>
              </a:spcAft>
              <a:buFontTx/>
              <a:buNone/>
              <a:defRPr/>
            </a:pPr>
            <a:r>
              <a:rPr lang="en-US" sz="2800" dirty="0" smtClean="0"/>
              <a:t>Clouds are made up of many very small drops of water.  </a:t>
            </a:r>
          </a:p>
          <a:p>
            <a:pPr marL="0" indent="-274320" eaLnBrk="1" fontAlgn="auto" hangingPunct="1">
              <a:lnSpc>
                <a:spcPct val="90000"/>
              </a:lnSpc>
              <a:spcBef>
                <a:spcPts val="0"/>
              </a:spcBef>
              <a:spcAft>
                <a:spcPts val="0"/>
              </a:spcAft>
              <a:buFontTx/>
              <a:buNone/>
              <a:defRPr/>
            </a:pPr>
            <a:endParaRPr lang="en-US" sz="2800" dirty="0"/>
          </a:p>
          <a:p>
            <a:pPr marL="0" indent="-274320" eaLnBrk="1" fontAlgn="auto" hangingPunct="1">
              <a:lnSpc>
                <a:spcPct val="90000"/>
              </a:lnSpc>
              <a:spcBef>
                <a:spcPts val="0"/>
              </a:spcBef>
              <a:spcAft>
                <a:spcPts val="0"/>
              </a:spcAft>
              <a:buFontTx/>
              <a:buNone/>
              <a:defRPr/>
            </a:pPr>
            <a:r>
              <a:rPr lang="en-US" sz="2800" dirty="0" smtClean="0"/>
              <a:t>Have you ever seen clouds in the sky?  Have you noticed that clouds are different shapes?</a:t>
            </a:r>
          </a:p>
          <a:p>
            <a:pPr marL="0" indent="-274320" eaLnBrk="1" fontAlgn="auto" hangingPunct="1">
              <a:lnSpc>
                <a:spcPct val="90000"/>
              </a:lnSpc>
              <a:spcBef>
                <a:spcPts val="0"/>
              </a:spcBef>
              <a:spcAft>
                <a:spcPts val="0"/>
              </a:spcAft>
              <a:buFontTx/>
              <a:buNone/>
              <a:defRPr/>
            </a:pPr>
            <a:endParaRPr lang="en-US" sz="2800" dirty="0"/>
          </a:p>
          <a:p>
            <a:pPr marL="0" indent="-274320">
              <a:lnSpc>
                <a:spcPct val="90000"/>
              </a:lnSpc>
              <a:spcBef>
                <a:spcPts val="0"/>
              </a:spcBef>
              <a:buNone/>
              <a:defRPr/>
            </a:pPr>
            <a:r>
              <a:rPr lang="en-US" sz="2800" dirty="0" smtClean="0"/>
              <a:t>There are four major types of clouds.  The type of cloud can help us predict the weather</a:t>
            </a:r>
            <a:r>
              <a:rPr lang="en-US" sz="2800" dirty="0"/>
              <a:t>.  </a:t>
            </a:r>
            <a:r>
              <a:rPr lang="en-US" sz="2800" dirty="0" smtClean="0"/>
              <a:t>Do you know which types of clouds bring snow?  Which types of clouds bring rain?  </a:t>
            </a:r>
            <a:endParaRPr lang="en-US" sz="2800" dirty="0"/>
          </a:p>
          <a:p>
            <a:pPr marL="0" indent="-274320" eaLnBrk="1" fontAlgn="auto" hangingPunct="1">
              <a:lnSpc>
                <a:spcPct val="90000"/>
              </a:lnSpc>
              <a:spcBef>
                <a:spcPts val="0"/>
              </a:spcBef>
              <a:spcAft>
                <a:spcPts val="0"/>
              </a:spcAft>
              <a:buFontTx/>
              <a:buNone/>
              <a:defRPr/>
            </a:pPr>
            <a:endParaRPr lang="en-US" sz="1800" dirty="0" smtClean="0"/>
          </a:p>
          <a:p>
            <a:pPr marL="0" indent="-274320" eaLnBrk="1" fontAlgn="auto" hangingPunct="1">
              <a:lnSpc>
                <a:spcPct val="90000"/>
              </a:lnSpc>
              <a:spcBef>
                <a:spcPts val="0"/>
              </a:spcBef>
              <a:spcAft>
                <a:spcPts val="0"/>
              </a:spcAft>
              <a:buFontTx/>
              <a:buNone/>
              <a:defRPr/>
            </a:pPr>
            <a:endParaRPr lang="en-US" b="1" dirty="0">
              <a:solidFill>
                <a:srgbClr val="D05400"/>
              </a:solidFill>
            </a:endParaRPr>
          </a:p>
          <a:p>
            <a:pPr marL="0" indent="-274320" eaLnBrk="1" fontAlgn="auto" hangingPunct="1">
              <a:lnSpc>
                <a:spcPct val="90000"/>
              </a:lnSpc>
              <a:spcBef>
                <a:spcPts val="0"/>
              </a:spcBef>
              <a:spcAft>
                <a:spcPts val="0"/>
              </a:spcAft>
              <a:buFontTx/>
              <a:buNone/>
              <a:defRPr/>
            </a:pPr>
            <a:endParaRPr lang="en-US" sz="20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7522" y="1784276"/>
            <a:ext cx="4851400" cy="3638550"/>
          </a:xfrm>
        </p:spPr>
      </p:pic>
      <p:sp>
        <p:nvSpPr>
          <p:cNvPr id="36" name="Rectangle 35"/>
          <p:cNvSpPr/>
          <p:nvPr/>
        </p:nvSpPr>
        <p:spPr>
          <a:xfrm>
            <a:off x="2262044" y="5791200"/>
            <a:ext cx="8043212" cy="584775"/>
          </a:xfrm>
          <a:prstGeom prst="rect">
            <a:avLst/>
          </a:prstGeom>
          <a:solidFill>
            <a:schemeClr val="accent6">
              <a:lumMod val="75000"/>
            </a:schemeClr>
          </a:solidFill>
          <a:effectLst>
            <a:outerShdw blurRad="63500" sx="102000" sy="102000" algn="ctr" rotWithShape="0">
              <a:prstClr val="black">
                <a:alpha val="40000"/>
              </a:prstClr>
            </a:outerShdw>
            <a:reflection blurRad="6350" stA="50000" endA="300" endPos="38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wrap="square">
            <a:spAutoFit/>
          </a:bodyPr>
          <a:lstStyle/>
          <a:p>
            <a:pPr>
              <a:defRPr/>
            </a:pPr>
            <a:r>
              <a:rPr lang="en-US"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How can clouds help us to predict the weather?</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9" name="Rectangle 9"/>
          <p:cNvSpPr txBox="1">
            <a:spLocks noChangeArrowheads="1"/>
          </p:cNvSpPr>
          <p:nvPr/>
        </p:nvSpPr>
        <p:spPr>
          <a:xfrm>
            <a:off x="163512" y="33338"/>
            <a:ext cx="6751638" cy="935084"/>
          </a:xfrm>
          <a:prstGeom prst="rect">
            <a:avLst/>
          </a:prstGeom>
        </p:spPr>
        <p:txBody>
          <a:bodyPr anchor="b">
            <a:noAutofit/>
            <a:scene3d>
              <a:camera prst="orthographicFront"/>
              <a:lightRig rig="soft" dir="t">
                <a:rot lat="0" lon="0" rev="2100000"/>
              </a:lightRig>
            </a:scene3d>
            <a:sp3d prstMaterial="matte">
              <a:bevelT w="38100" h="38100"/>
            </a:sp3d>
          </a:bodyPr>
          <a:lstStyle/>
          <a:p>
            <a:pPr fontAlgn="auto">
              <a:spcBef>
                <a:spcPts val="0"/>
              </a:spcBef>
              <a:spcAft>
                <a:spcPts val="0"/>
              </a:spcAft>
              <a:defRPr/>
            </a:pPr>
            <a:r>
              <a:rPr lang="en-US" sz="5400" b="1" dirty="0" smtClean="0">
                <a:solidFill>
                  <a:schemeClr val="accent6">
                    <a:lumMod val="20000"/>
                    <a:lumOff val="80000"/>
                  </a:schemeClr>
                </a:solidFill>
                <a:effectLst>
                  <a:outerShdw blurRad="38100" dist="38100" dir="2700000" algn="tl">
                    <a:srgbClr val="000000">
                      <a:alpha val="43137"/>
                    </a:srgbClr>
                  </a:outerShdw>
                </a:effectLst>
                <a:latin typeface="Candara" pitchFamily="34" charset="0"/>
                <a:ea typeface="+mj-lt"/>
                <a:cs typeface="+mj-lt"/>
              </a:rPr>
              <a:t>Clouds</a:t>
            </a:r>
            <a:endParaRPr lang="en-US" sz="5400" b="1" dirty="0">
              <a:solidFill>
                <a:schemeClr val="accent6">
                  <a:lumMod val="20000"/>
                  <a:lumOff val="80000"/>
                </a:schemeClr>
              </a:solidFill>
              <a:effectLst>
                <a:outerShdw blurRad="38100" dist="38100" dir="2700000" algn="tl">
                  <a:srgbClr val="000000">
                    <a:alpha val="43137"/>
                  </a:srgbClr>
                </a:outerShdw>
              </a:effectLst>
              <a:latin typeface="Candara" pitchFamily="34" charset="0"/>
              <a:ea typeface="+mj-lt"/>
              <a:cs typeface="+mj-lt"/>
            </a:endParaRPr>
          </a:p>
        </p:txBody>
      </p:sp>
      <p:sp>
        <p:nvSpPr>
          <p:cNvPr id="14" name="TextBox 13"/>
          <p:cNvSpPr txBox="1"/>
          <p:nvPr/>
        </p:nvSpPr>
        <p:spPr>
          <a:xfrm>
            <a:off x="8335962" y="5458083"/>
            <a:ext cx="5257800" cy="230832"/>
          </a:xfrm>
          <a:prstGeom prst="rect">
            <a:avLst/>
          </a:prstGeom>
          <a:noFill/>
        </p:spPr>
        <p:txBody>
          <a:bodyPr wrap="square" rtlCol="0">
            <a:spAutoFit/>
          </a:bodyPr>
          <a:lstStyle/>
          <a:p>
            <a:r>
              <a:rPr lang="en-US" sz="900" dirty="0" smtClean="0">
                <a:latin typeface="Candara" pitchFamily="34" charset="0"/>
              </a:rPr>
              <a:t>Image Source:  Subscription to clipart.com</a:t>
            </a:r>
            <a:endParaRPr lang="en-US" sz="900" dirty="0">
              <a:latin typeface="Candara" pitchFamily="34" charset="0"/>
            </a:endParaRPr>
          </a:p>
        </p:txBody>
      </p:sp>
      <p:pic>
        <p:nvPicPr>
          <p:cNvPr id="2" name="Picture 1"/>
          <p:cNvPicPr>
            <a:picLocks noChangeAspect="1"/>
          </p:cNvPicPr>
          <p:nvPr/>
        </p:nvPicPr>
        <p:blipFill>
          <a:blip r:embed="rId4"/>
          <a:stretch>
            <a:fillRect/>
          </a:stretch>
        </p:blipFill>
        <p:spPr>
          <a:xfrm>
            <a:off x="10477871" y="138907"/>
            <a:ext cx="1222101" cy="140656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4962" y="228600"/>
            <a:ext cx="4267200" cy="533400"/>
          </a:xfrm>
        </p:spPr>
        <p:txBody>
          <a:bodyPr>
            <a:noAutofit/>
          </a:bodyPr>
          <a:lstStyle/>
          <a:p>
            <a:pPr algn="l" eaLnBrk="1" fontAlgn="auto" hangingPunct="1">
              <a:spcBef>
                <a:spcPts val="0"/>
              </a:spcBef>
              <a:spcAft>
                <a:spcPts val="0"/>
              </a:spcAft>
              <a:defRPr/>
            </a:pPr>
            <a:r>
              <a:rPr sz="2800">
                <a:solidFill>
                  <a:schemeClr val="tx2">
                    <a:shade val="85000"/>
                    <a:satMod val="150000"/>
                  </a:schemeClr>
                </a:solidFill>
              </a:rPr>
              <a:t>2. Information Sources</a:t>
            </a:r>
          </a:p>
        </p:txBody>
      </p:sp>
      <p:sp>
        <p:nvSpPr>
          <p:cNvPr id="13" name="TextBox 12"/>
          <p:cNvSpPr txBox="1"/>
          <p:nvPr/>
        </p:nvSpPr>
        <p:spPr>
          <a:xfrm>
            <a:off x="806308" y="6270936"/>
            <a:ext cx="4267200" cy="230832"/>
          </a:xfrm>
          <a:prstGeom prst="rect">
            <a:avLst/>
          </a:prstGeom>
          <a:noFill/>
        </p:spPr>
        <p:txBody>
          <a:bodyPr wrap="square" rtlCol="0">
            <a:spAutoFit/>
          </a:bodyPr>
          <a:lstStyle/>
          <a:p>
            <a:r>
              <a:rPr lang="en-US" sz="900" dirty="0" smtClean="0">
                <a:latin typeface="Candara" pitchFamily="34" charset="0"/>
              </a:rPr>
              <a:t>Image Source:  Subscription to pebblego.com</a:t>
            </a:r>
            <a:endParaRPr lang="en-US" sz="900" dirty="0">
              <a:latin typeface="Candara" pitchFamily="34" charset="0"/>
            </a:endParaRPr>
          </a:p>
        </p:txBody>
      </p:sp>
      <p:pic>
        <p:nvPicPr>
          <p:cNvPr id="7" name="Picture 6"/>
          <p:cNvPicPr>
            <a:picLocks noChangeAspect="1"/>
          </p:cNvPicPr>
          <p:nvPr/>
        </p:nvPicPr>
        <p:blipFill>
          <a:blip r:embed="rId3"/>
          <a:stretch>
            <a:fillRect/>
          </a:stretch>
        </p:blipFill>
        <p:spPr>
          <a:xfrm>
            <a:off x="562547" y="862741"/>
            <a:ext cx="3593719" cy="4146766"/>
          </a:xfrm>
          <a:prstGeom prst="rect">
            <a:avLst/>
          </a:prstGeom>
        </p:spPr>
      </p:pic>
      <p:pic>
        <p:nvPicPr>
          <p:cNvPr id="4" name="Picture 3">
            <a:hlinkClick r:id="rId4"/>
          </p:cNvPr>
          <p:cNvPicPr>
            <a:picLocks noChangeAspect="1"/>
          </p:cNvPicPr>
          <p:nvPr/>
        </p:nvPicPr>
        <p:blipFill>
          <a:blip r:embed="rId5"/>
          <a:stretch>
            <a:fillRect/>
          </a:stretch>
        </p:blipFill>
        <p:spPr>
          <a:xfrm>
            <a:off x="1064006" y="1542951"/>
            <a:ext cx="2590800" cy="181249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8534414" y="3659019"/>
            <a:ext cx="1643114" cy="1737868"/>
          </a:xfrm>
          <a:prstGeom prst="rect">
            <a:avLst/>
          </a:prstGeom>
        </p:spPr>
      </p:pic>
      <p:pic>
        <p:nvPicPr>
          <p:cNvPr id="11" name="Picture 10"/>
          <p:cNvPicPr>
            <a:picLocks noChangeAspect="1"/>
          </p:cNvPicPr>
          <p:nvPr/>
        </p:nvPicPr>
        <p:blipFill>
          <a:blip r:embed="rId6"/>
          <a:stretch>
            <a:fillRect/>
          </a:stretch>
        </p:blipFill>
        <p:spPr>
          <a:xfrm>
            <a:off x="6532540" y="880918"/>
            <a:ext cx="3593719" cy="2286198"/>
          </a:xfrm>
          <a:prstGeom prst="rect">
            <a:avLst/>
          </a:prstGeom>
        </p:spPr>
      </p:pic>
      <p:pic>
        <p:nvPicPr>
          <p:cNvPr id="16" name="Picture 15"/>
          <p:cNvPicPr>
            <a:picLocks noChangeAspect="1"/>
          </p:cNvPicPr>
          <p:nvPr/>
        </p:nvPicPr>
        <p:blipFill>
          <a:blip r:embed="rId7"/>
          <a:stretch>
            <a:fillRect/>
          </a:stretch>
        </p:blipFill>
        <p:spPr>
          <a:xfrm>
            <a:off x="10382193" y="3645705"/>
            <a:ext cx="1687570" cy="1764496"/>
          </a:xfrm>
          <a:prstGeom prst="rect">
            <a:avLst/>
          </a:prstGeom>
        </p:spPr>
      </p:pic>
      <p:sp>
        <p:nvSpPr>
          <p:cNvPr id="18" name="TextBox 17"/>
          <p:cNvSpPr txBox="1"/>
          <p:nvPr/>
        </p:nvSpPr>
        <p:spPr>
          <a:xfrm>
            <a:off x="1322769" y="3456188"/>
            <a:ext cx="2073274" cy="646331"/>
          </a:xfrm>
          <a:prstGeom prst="rect">
            <a:avLst/>
          </a:prstGeom>
          <a:noFill/>
        </p:spPr>
        <p:txBody>
          <a:bodyPr wrap="square" rtlCol="0">
            <a:spAutoFit/>
          </a:bodyPr>
          <a:lstStyle/>
          <a:p>
            <a:pPr algn="ctr"/>
            <a:r>
              <a:rPr lang="en-US" dirty="0" smtClean="0"/>
              <a:t>What Are Clouds?</a:t>
            </a:r>
          </a:p>
          <a:p>
            <a:pPr algn="ctr"/>
            <a:r>
              <a:rPr lang="en-US" dirty="0" smtClean="0"/>
              <a:t>pebblego.com</a:t>
            </a:r>
            <a:endParaRPr lang="en-US" dirty="0"/>
          </a:p>
        </p:txBody>
      </p:sp>
      <p:sp>
        <p:nvSpPr>
          <p:cNvPr id="20" name="TextBox 19"/>
          <p:cNvSpPr txBox="1"/>
          <p:nvPr/>
        </p:nvSpPr>
        <p:spPr>
          <a:xfrm>
            <a:off x="7419964" y="2224428"/>
            <a:ext cx="1838325" cy="646331"/>
          </a:xfrm>
          <a:prstGeom prst="rect">
            <a:avLst/>
          </a:prstGeom>
          <a:noFill/>
        </p:spPr>
        <p:txBody>
          <a:bodyPr wrap="square" rtlCol="0">
            <a:spAutoFit/>
          </a:bodyPr>
          <a:lstStyle/>
          <a:p>
            <a:pPr algn="ctr"/>
            <a:r>
              <a:rPr lang="en-US" dirty="0" smtClean="0"/>
              <a:t>Types of Clouds</a:t>
            </a:r>
          </a:p>
          <a:p>
            <a:pPr algn="ctr"/>
            <a:r>
              <a:rPr lang="en-US" dirty="0" smtClean="0"/>
              <a:t>pebblego.com</a:t>
            </a:r>
            <a:endParaRPr lang="en-US" dirty="0"/>
          </a:p>
        </p:txBody>
      </p:sp>
      <p:pic>
        <p:nvPicPr>
          <p:cNvPr id="25" name="Picture 24">
            <a:hlinkClick r:id="rId8"/>
          </p:cNvPr>
          <p:cNvPicPr>
            <a:picLocks noChangeAspect="1"/>
          </p:cNvPicPr>
          <p:nvPr/>
        </p:nvPicPr>
        <p:blipFill>
          <a:blip r:embed="rId9"/>
          <a:stretch>
            <a:fillRect/>
          </a:stretch>
        </p:blipFill>
        <p:spPr>
          <a:xfrm>
            <a:off x="10605362" y="3928611"/>
            <a:ext cx="1329370" cy="754429"/>
          </a:xfrm>
          <a:prstGeom prst="rect">
            <a:avLst/>
          </a:prstGeom>
        </p:spPr>
      </p:pic>
      <p:sp>
        <p:nvSpPr>
          <p:cNvPr id="26" name="TextBox 25"/>
          <p:cNvSpPr txBox="1"/>
          <p:nvPr/>
        </p:nvSpPr>
        <p:spPr>
          <a:xfrm>
            <a:off x="8846721" y="4680157"/>
            <a:ext cx="1159292" cy="461665"/>
          </a:xfrm>
          <a:prstGeom prst="rect">
            <a:avLst/>
          </a:prstGeom>
          <a:noFill/>
        </p:spPr>
        <p:txBody>
          <a:bodyPr wrap="none" rtlCol="0">
            <a:spAutoFit/>
          </a:bodyPr>
          <a:lstStyle/>
          <a:p>
            <a:r>
              <a:rPr lang="en-US" sz="2400" dirty="0" smtClean="0"/>
              <a:t>Stratus</a:t>
            </a:r>
            <a:endParaRPr lang="en-US" sz="2400" dirty="0"/>
          </a:p>
        </p:txBody>
      </p:sp>
      <p:pic>
        <p:nvPicPr>
          <p:cNvPr id="27" name="Picture 26">
            <a:hlinkClick r:id="rId8"/>
          </p:cNvPr>
          <p:cNvPicPr>
            <a:picLocks noChangeAspect="1"/>
          </p:cNvPicPr>
          <p:nvPr/>
        </p:nvPicPr>
        <p:blipFill>
          <a:blip r:embed="rId10"/>
          <a:stretch>
            <a:fillRect/>
          </a:stretch>
        </p:blipFill>
        <p:spPr>
          <a:xfrm>
            <a:off x="8729177" y="3897936"/>
            <a:ext cx="1217786" cy="761981"/>
          </a:xfrm>
          <a:prstGeom prst="rect">
            <a:avLst/>
          </a:prstGeom>
        </p:spPr>
      </p:pic>
      <p:sp>
        <p:nvSpPr>
          <p:cNvPr id="29" name="TextBox 28"/>
          <p:cNvSpPr txBox="1"/>
          <p:nvPr/>
        </p:nvSpPr>
        <p:spPr>
          <a:xfrm>
            <a:off x="10570487" y="4642331"/>
            <a:ext cx="1310981" cy="461665"/>
          </a:xfrm>
          <a:prstGeom prst="rect">
            <a:avLst/>
          </a:prstGeom>
          <a:noFill/>
        </p:spPr>
        <p:txBody>
          <a:bodyPr wrap="square" rtlCol="0">
            <a:spAutoFit/>
          </a:bodyPr>
          <a:lstStyle/>
          <a:p>
            <a:pPr algn="ctr"/>
            <a:r>
              <a:rPr lang="en-US" sz="2400" dirty="0" smtClean="0"/>
              <a:t>Nimbus</a:t>
            </a:r>
          </a:p>
        </p:txBody>
      </p:sp>
      <p:pic>
        <p:nvPicPr>
          <p:cNvPr id="30" name="Picture 29">
            <a:hlinkClick r:id="rId8"/>
          </p:cNvPr>
          <p:cNvPicPr>
            <a:picLocks noChangeAspect="1"/>
          </p:cNvPicPr>
          <p:nvPr/>
        </p:nvPicPr>
        <p:blipFill>
          <a:blip r:embed="rId11"/>
          <a:stretch>
            <a:fillRect/>
          </a:stretch>
        </p:blipFill>
        <p:spPr>
          <a:xfrm>
            <a:off x="7033999" y="1223183"/>
            <a:ext cx="2590800" cy="1028438"/>
          </a:xfrm>
          <a:prstGeom prst="rect">
            <a:avLst/>
          </a:prstGeom>
        </p:spPr>
      </p:pic>
      <p:pic>
        <p:nvPicPr>
          <p:cNvPr id="31" name="Picture 30"/>
          <p:cNvPicPr>
            <a:picLocks noChangeAspect="1"/>
          </p:cNvPicPr>
          <p:nvPr/>
        </p:nvPicPr>
        <p:blipFill>
          <a:blip r:embed="rId12"/>
          <a:stretch>
            <a:fillRect/>
          </a:stretch>
        </p:blipFill>
        <p:spPr>
          <a:xfrm>
            <a:off x="6653981" y="3659376"/>
            <a:ext cx="1639966" cy="1737511"/>
          </a:xfrm>
          <a:prstGeom prst="rect">
            <a:avLst/>
          </a:prstGeom>
        </p:spPr>
      </p:pic>
      <p:pic>
        <p:nvPicPr>
          <p:cNvPr id="32" name="Picture 31"/>
          <p:cNvPicPr>
            <a:picLocks noChangeAspect="1"/>
          </p:cNvPicPr>
          <p:nvPr/>
        </p:nvPicPr>
        <p:blipFill>
          <a:blip r:embed="rId12"/>
          <a:stretch>
            <a:fillRect/>
          </a:stretch>
        </p:blipFill>
        <p:spPr>
          <a:xfrm>
            <a:off x="4834494" y="3674989"/>
            <a:ext cx="1639966" cy="1737511"/>
          </a:xfrm>
          <a:prstGeom prst="rect">
            <a:avLst/>
          </a:prstGeom>
        </p:spPr>
      </p:pic>
      <p:pic>
        <p:nvPicPr>
          <p:cNvPr id="23" name="Picture 22">
            <a:hlinkClick r:id="rId8"/>
          </p:cNvPr>
          <p:cNvPicPr>
            <a:picLocks noChangeAspect="1"/>
          </p:cNvPicPr>
          <p:nvPr/>
        </p:nvPicPr>
        <p:blipFill>
          <a:blip r:embed="rId13"/>
          <a:stretch>
            <a:fillRect/>
          </a:stretch>
        </p:blipFill>
        <p:spPr>
          <a:xfrm>
            <a:off x="6845728" y="3897936"/>
            <a:ext cx="1231359" cy="729983"/>
          </a:xfrm>
          <a:prstGeom prst="rect">
            <a:avLst/>
          </a:prstGeom>
        </p:spPr>
      </p:pic>
      <p:pic>
        <p:nvPicPr>
          <p:cNvPr id="21" name="Picture 20">
            <a:hlinkClick r:id="rId8"/>
          </p:cNvPr>
          <p:cNvPicPr>
            <a:picLocks noChangeAspect="1"/>
          </p:cNvPicPr>
          <p:nvPr/>
        </p:nvPicPr>
        <p:blipFill>
          <a:blip r:embed="rId14"/>
          <a:stretch>
            <a:fillRect/>
          </a:stretch>
        </p:blipFill>
        <p:spPr>
          <a:xfrm>
            <a:off x="5038797" y="3927089"/>
            <a:ext cx="1231359" cy="732828"/>
          </a:xfrm>
          <a:prstGeom prst="rect">
            <a:avLst/>
          </a:prstGeom>
        </p:spPr>
      </p:pic>
      <p:sp>
        <p:nvSpPr>
          <p:cNvPr id="22" name="TextBox 21"/>
          <p:cNvSpPr txBox="1"/>
          <p:nvPr/>
        </p:nvSpPr>
        <p:spPr>
          <a:xfrm>
            <a:off x="4681512" y="4705544"/>
            <a:ext cx="1986028" cy="461665"/>
          </a:xfrm>
          <a:prstGeom prst="rect">
            <a:avLst/>
          </a:prstGeom>
          <a:noFill/>
        </p:spPr>
        <p:txBody>
          <a:bodyPr wrap="square" rtlCol="0">
            <a:spAutoFit/>
          </a:bodyPr>
          <a:lstStyle/>
          <a:p>
            <a:pPr algn="ctr"/>
            <a:r>
              <a:rPr lang="en-US" sz="2400" dirty="0" smtClean="0"/>
              <a:t>Cumulus</a:t>
            </a:r>
            <a:endParaRPr lang="en-US" sz="2400" dirty="0"/>
          </a:p>
        </p:txBody>
      </p:sp>
      <p:sp>
        <p:nvSpPr>
          <p:cNvPr id="24" name="TextBox 23"/>
          <p:cNvSpPr txBox="1"/>
          <p:nvPr/>
        </p:nvSpPr>
        <p:spPr>
          <a:xfrm>
            <a:off x="6990483" y="4685845"/>
            <a:ext cx="1644204" cy="461665"/>
          </a:xfrm>
          <a:prstGeom prst="rect">
            <a:avLst/>
          </a:prstGeom>
          <a:noFill/>
        </p:spPr>
        <p:txBody>
          <a:bodyPr wrap="square" rtlCol="0">
            <a:spAutoFit/>
          </a:bodyPr>
          <a:lstStyle/>
          <a:p>
            <a:r>
              <a:rPr lang="en-US" sz="2400" dirty="0" smtClean="0"/>
              <a:t>Cirrus</a:t>
            </a:r>
            <a:endParaRPr lang="en-US" sz="2400" dirty="0"/>
          </a:p>
        </p:txBody>
      </p:sp>
      <p:cxnSp>
        <p:nvCxnSpPr>
          <p:cNvPr id="34" name="Straight Arrow Connector 33"/>
          <p:cNvCxnSpPr/>
          <p:nvPr/>
        </p:nvCxnSpPr>
        <p:spPr>
          <a:xfrm flipH="1">
            <a:off x="5905082" y="2961516"/>
            <a:ext cx="569378" cy="578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540625" y="3177236"/>
            <a:ext cx="0" cy="41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426367" y="3167116"/>
            <a:ext cx="0" cy="425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180586" y="2922226"/>
            <a:ext cx="653990" cy="58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8762" y="152400"/>
            <a:ext cx="4370546" cy="639762"/>
          </a:xfrm>
        </p:spPr>
        <p:txBody>
          <a:bodyPr>
            <a:noAutofit/>
          </a:bodyPr>
          <a:lstStyle/>
          <a:p>
            <a:pPr algn="l" eaLnBrk="1" fontAlgn="auto" hangingPunct="1">
              <a:spcBef>
                <a:spcPts val="0"/>
              </a:spcBef>
              <a:spcAft>
                <a:spcPts val="0"/>
              </a:spcAft>
              <a:defRPr/>
            </a:pPr>
            <a:r>
              <a:rPr sz="2800" dirty="0">
                <a:solidFill>
                  <a:schemeClr val="tx2">
                    <a:shade val="85000"/>
                    <a:satMod val="150000"/>
                  </a:schemeClr>
                </a:solidFill>
              </a:rPr>
              <a:t>3. </a:t>
            </a:r>
            <a:r>
              <a:rPr sz="2800" dirty="0" smtClean="0">
                <a:solidFill>
                  <a:schemeClr val="tx2">
                    <a:shade val="85000"/>
                    <a:satMod val="150000"/>
                  </a:schemeClr>
                </a:solidFill>
              </a:rPr>
              <a:t>Student </a:t>
            </a:r>
            <a:r>
              <a:rPr sz="2800" dirty="0">
                <a:solidFill>
                  <a:schemeClr val="tx2">
                    <a:shade val="85000"/>
                    <a:satMod val="150000"/>
                  </a:schemeClr>
                </a:solidFill>
              </a:rPr>
              <a:t>Activity</a:t>
            </a:r>
          </a:p>
        </p:txBody>
      </p:sp>
      <p:sp>
        <p:nvSpPr>
          <p:cNvPr id="5123" name="Text Placeholder 15"/>
          <p:cNvSpPr>
            <a:spLocks noGrp="1"/>
          </p:cNvSpPr>
          <p:nvPr>
            <p:ph type="body" sz="half" idx="1"/>
          </p:nvPr>
        </p:nvSpPr>
        <p:spPr>
          <a:xfrm>
            <a:off x="368301" y="936914"/>
            <a:ext cx="6629400" cy="5382399"/>
          </a:xfrm>
        </p:spPr>
        <p:txBody>
          <a:bodyPr>
            <a:normAutofit/>
          </a:bodyPr>
          <a:lstStyle/>
          <a:p>
            <a:pPr>
              <a:lnSpc>
                <a:spcPct val="80000"/>
              </a:lnSpc>
              <a:buFontTx/>
              <a:buNone/>
            </a:pPr>
            <a:r>
              <a:rPr lang="en-US" sz="2800" dirty="0" smtClean="0"/>
              <a:t>Pick a cloud you would like to recreate.</a:t>
            </a:r>
          </a:p>
          <a:p>
            <a:pPr>
              <a:lnSpc>
                <a:spcPct val="80000"/>
              </a:lnSpc>
              <a:buFontTx/>
              <a:buNone/>
            </a:pPr>
            <a:endParaRPr lang="en-US" sz="2800" dirty="0" smtClean="0"/>
          </a:p>
          <a:p>
            <a:pPr>
              <a:lnSpc>
                <a:spcPct val="80000"/>
              </a:lnSpc>
              <a:buFontTx/>
              <a:buNone/>
            </a:pPr>
            <a:r>
              <a:rPr lang="en-US" sz="2800" dirty="0" smtClean="0"/>
              <a:t>You will need to reread the information about your topic and take notes.  </a:t>
            </a:r>
            <a:endParaRPr lang="en-US" sz="2800" dirty="0"/>
          </a:p>
          <a:p>
            <a:pPr>
              <a:lnSpc>
                <a:spcPct val="80000"/>
              </a:lnSpc>
              <a:buFontTx/>
              <a:buNone/>
            </a:pPr>
            <a:r>
              <a:rPr lang="en-US" sz="2800" dirty="0" smtClean="0"/>
              <a:t>The note sheet will need a picture of the cloud and what type of weather it predicts.</a:t>
            </a:r>
          </a:p>
          <a:p>
            <a:pPr>
              <a:lnSpc>
                <a:spcPct val="80000"/>
              </a:lnSpc>
              <a:buFontTx/>
              <a:buNone/>
            </a:pPr>
            <a:endParaRPr lang="en-US" sz="2800" dirty="0"/>
          </a:p>
          <a:p>
            <a:pPr>
              <a:lnSpc>
                <a:spcPct val="80000"/>
              </a:lnSpc>
              <a:buNone/>
            </a:pPr>
            <a:r>
              <a:rPr lang="en-US" sz="2800" dirty="0"/>
              <a:t>You will also need to complete a visual search to locate books on clouds in our school library</a:t>
            </a:r>
            <a:r>
              <a:rPr lang="en-US" sz="2800" dirty="0" smtClean="0"/>
              <a:t>.  You will navigate through the Destiny database.</a:t>
            </a:r>
            <a:endParaRPr lang="en-US" sz="2800" dirty="0"/>
          </a:p>
          <a:p>
            <a:pPr>
              <a:lnSpc>
                <a:spcPct val="80000"/>
              </a:lnSpc>
              <a:buFontTx/>
              <a:buNone/>
            </a:pPr>
            <a:endParaRPr lang="en-US" sz="3200" dirty="0" smtClean="0"/>
          </a:p>
          <a:p>
            <a:pPr>
              <a:lnSpc>
                <a:spcPct val="80000"/>
              </a:lnSpc>
              <a:buFontTx/>
              <a:buNone/>
            </a:pPr>
            <a:endParaRPr lang="en-US" sz="2000" dirty="0" smtClean="0"/>
          </a:p>
          <a:p>
            <a:pPr>
              <a:buFont typeface="Wingdings 2" pitchFamily="18" charset="2"/>
              <a:buNone/>
            </a:pPr>
            <a:endParaRPr lang="en-US" dirty="0" smtClean="0"/>
          </a:p>
        </p:txBody>
      </p:sp>
      <p:sp>
        <p:nvSpPr>
          <p:cNvPr id="12" name="TextBox 11"/>
          <p:cNvSpPr txBox="1"/>
          <p:nvPr/>
        </p:nvSpPr>
        <p:spPr>
          <a:xfrm>
            <a:off x="4370458" y="6464066"/>
            <a:ext cx="5486400" cy="276999"/>
          </a:xfrm>
          <a:prstGeom prst="rect">
            <a:avLst/>
          </a:prstGeom>
          <a:noFill/>
        </p:spPr>
        <p:txBody>
          <a:bodyPr wrap="square" rtlCol="0">
            <a:spAutoFit/>
          </a:bodyPr>
          <a:lstStyle/>
          <a:p>
            <a:r>
              <a:rPr lang="en-US" sz="900" dirty="0" smtClean="0">
                <a:latin typeface="Candara" pitchFamily="34" charset="0"/>
              </a:rPr>
              <a:t>Image Source:  Subscription to Destiny</a:t>
            </a:r>
            <a:r>
              <a:rPr lang="en-US" sz="1200" dirty="0" smtClean="0">
                <a:latin typeface="Candara" pitchFamily="34" charset="0"/>
              </a:rPr>
              <a:t>.</a:t>
            </a:r>
            <a:endParaRPr lang="en-US" sz="1200" dirty="0">
              <a:latin typeface="Candara" pitchFamily="34" charset="0"/>
            </a:endParaRPr>
          </a:p>
        </p:txBody>
      </p:sp>
      <p:pic>
        <p:nvPicPr>
          <p:cNvPr id="4" name="Picture 3">
            <a:hlinkClick r:id="rId3"/>
          </p:cNvPr>
          <p:cNvPicPr>
            <a:picLocks noChangeAspect="1"/>
          </p:cNvPicPr>
          <p:nvPr/>
        </p:nvPicPr>
        <p:blipFill>
          <a:blip r:embed="rId4"/>
          <a:stretch>
            <a:fillRect/>
          </a:stretch>
        </p:blipFill>
        <p:spPr>
          <a:xfrm>
            <a:off x="4392612" y="5469059"/>
            <a:ext cx="6296025" cy="962025"/>
          </a:xfrm>
          <a:prstGeom prst="rect">
            <a:avLst/>
          </a:prstGeom>
        </p:spPr>
      </p:pic>
      <p:sp>
        <p:nvSpPr>
          <p:cNvPr id="5" name="TextBox 4"/>
          <p:cNvSpPr txBox="1"/>
          <p:nvPr/>
        </p:nvSpPr>
        <p:spPr>
          <a:xfrm>
            <a:off x="10305256" y="3957153"/>
            <a:ext cx="1518364" cy="646331"/>
          </a:xfrm>
          <a:prstGeom prst="rect">
            <a:avLst/>
          </a:prstGeom>
          <a:noFill/>
        </p:spPr>
        <p:txBody>
          <a:bodyPr wrap="none" rtlCol="0">
            <a:spAutoFit/>
          </a:bodyPr>
          <a:lstStyle/>
          <a:p>
            <a:r>
              <a:rPr lang="en-US" sz="3600" dirty="0" smtClean="0"/>
              <a:t>clouds</a:t>
            </a:r>
            <a:endParaRPr lang="en-US" sz="3600" dirty="0"/>
          </a:p>
        </p:txBody>
      </p:sp>
      <p:sp>
        <p:nvSpPr>
          <p:cNvPr id="8" name="Right Arrow 7"/>
          <p:cNvSpPr/>
          <p:nvPr/>
        </p:nvSpPr>
        <p:spPr>
          <a:xfrm rot="7923259">
            <a:off x="9414804" y="4655220"/>
            <a:ext cx="986326" cy="496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6519" y="1493848"/>
            <a:ext cx="4408227" cy="265723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5"/>
          </p:cNvPr>
          <p:cNvPicPr>
            <a:picLocks noChangeAspect="1"/>
          </p:cNvPicPr>
          <p:nvPr/>
        </p:nvPicPr>
        <p:blipFill>
          <a:blip r:embed="rId6"/>
          <a:stretch>
            <a:fillRect/>
          </a:stretch>
        </p:blipFill>
        <p:spPr>
          <a:xfrm>
            <a:off x="7027863" y="1618796"/>
            <a:ext cx="4015583" cy="2407342"/>
          </a:xfrm>
          <a:prstGeom prst="rect">
            <a:avLst/>
          </a:prstGeom>
        </p:spPr>
      </p:pic>
      <p:pic>
        <p:nvPicPr>
          <p:cNvPr id="2" name="Picture 1"/>
          <p:cNvPicPr>
            <a:picLocks noChangeAspect="1"/>
          </p:cNvPicPr>
          <p:nvPr/>
        </p:nvPicPr>
        <p:blipFill>
          <a:blip r:embed="rId7"/>
          <a:stretch>
            <a:fillRect/>
          </a:stretch>
        </p:blipFill>
        <p:spPr>
          <a:xfrm>
            <a:off x="10351889" y="231826"/>
            <a:ext cx="1495425" cy="16192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82562" y="152400"/>
            <a:ext cx="3657600" cy="579438"/>
          </a:xfrm>
        </p:spPr>
        <p:txBody>
          <a:bodyPr>
            <a:normAutofit/>
          </a:bodyPr>
          <a:lstStyle/>
          <a:p>
            <a:pPr algn="l" eaLnBrk="1" fontAlgn="auto" hangingPunct="1">
              <a:spcBef>
                <a:spcPts val="0"/>
              </a:spcBef>
              <a:spcAft>
                <a:spcPts val="0"/>
              </a:spcAft>
              <a:defRPr/>
            </a:pPr>
            <a:r>
              <a:rPr sz="2800" dirty="0">
                <a:solidFill>
                  <a:schemeClr val="tx2">
                    <a:shade val="85000"/>
                    <a:satMod val="150000"/>
                  </a:schemeClr>
                </a:solidFill>
              </a:rPr>
              <a:t>4. </a:t>
            </a:r>
            <a:r>
              <a:rPr sz="2800" dirty="0" smtClean="0">
                <a:solidFill>
                  <a:schemeClr val="tx2">
                    <a:shade val="85000"/>
                    <a:satMod val="150000"/>
                  </a:schemeClr>
                </a:solidFill>
              </a:rPr>
              <a:t>Assessment </a:t>
            </a:r>
            <a:r>
              <a:rPr sz="2800" dirty="0">
                <a:solidFill>
                  <a:schemeClr val="tx2">
                    <a:shade val="85000"/>
                    <a:satMod val="150000"/>
                  </a:schemeClr>
                </a:solidFill>
              </a:rPr>
              <a:t>Activity</a:t>
            </a:r>
          </a:p>
        </p:txBody>
      </p:sp>
      <p:sp>
        <p:nvSpPr>
          <p:cNvPr id="6154" name="Rectangle 4"/>
          <p:cNvSpPr>
            <a:spLocks noGrp="1" noChangeArrowheads="1"/>
          </p:cNvSpPr>
          <p:nvPr>
            <p:ph type="body" sz="half" idx="1"/>
          </p:nvPr>
        </p:nvSpPr>
        <p:spPr>
          <a:xfrm>
            <a:off x="487363" y="1142999"/>
            <a:ext cx="5562600" cy="3581401"/>
          </a:xfrm>
          <a:solidFill>
            <a:schemeClr val="bg2"/>
          </a:solidFill>
        </p:spPr>
        <p:txBody>
          <a:bodyPr>
            <a:normAutofit/>
          </a:bodyPr>
          <a:lstStyle/>
          <a:p>
            <a:pPr>
              <a:lnSpc>
                <a:spcPct val="90000"/>
              </a:lnSpc>
              <a:buFontTx/>
              <a:buNone/>
            </a:pPr>
            <a:r>
              <a:rPr lang="en-US" sz="3200" dirty="0" smtClean="0"/>
              <a:t>You will now create the cloud you have researched.  You will use cotton balls to form the cloud.  </a:t>
            </a:r>
            <a:endParaRPr lang="en-US" sz="3200" dirty="0"/>
          </a:p>
          <a:p>
            <a:pPr>
              <a:lnSpc>
                <a:spcPct val="90000"/>
              </a:lnSpc>
              <a:buFontTx/>
              <a:buNone/>
            </a:pPr>
            <a:r>
              <a:rPr lang="en-US" sz="3200" dirty="0" smtClean="0"/>
              <a:t>Complete the sentence starter and attach it to your finished cloud replication.</a:t>
            </a:r>
          </a:p>
          <a:p>
            <a:pPr>
              <a:lnSpc>
                <a:spcPct val="90000"/>
              </a:lnSpc>
              <a:buFontTx/>
              <a:buNone/>
            </a:pPr>
            <a:endParaRPr lang="en-US" sz="2800" dirty="0" smtClean="0"/>
          </a:p>
          <a:p>
            <a:pPr>
              <a:lnSpc>
                <a:spcPct val="90000"/>
              </a:lnSpc>
              <a:buFontTx/>
              <a:buNone/>
            </a:pPr>
            <a:endParaRPr lang="en-US" sz="3200" dirty="0" smtClean="0"/>
          </a:p>
        </p:txBody>
      </p:sp>
      <p:sp>
        <p:nvSpPr>
          <p:cNvPr id="12" name="TextBox 11"/>
          <p:cNvSpPr txBox="1"/>
          <p:nvPr/>
        </p:nvSpPr>
        <p:spPr>
          <a:xfrm>
            <a:off x="8602663" y="5240118"/>
            <a:ext cx="5257800" cy="230832"/>
          </a:xfrm>
          <a:prstGeom prst="rect">
            <a:avLst/>
          </a:prstGeom>
          <a:noFill/>
        </p:spPr>
        <p:txBody>
          <a:bodyPr wrap="square" rtlCol="0">
            <a:spAutoFit/>
          </a:bodyPr>
          <a:lstStyle/>
          <a:p>
            <a:r>
              <a:rPr lang="en-US" sz="900" dirty="0" smtClean="0">
                <a:latin typeface="Candara" pitchFamily="34" charset="0"/>
              </a:rPr>
              <a:t>Image Source: en.wikipedia.org </a:t>
            </a:r>
            <a:endParaRPr lang="en-US" sz="900" dirty="0">
              <a:latin typeface="Candara" pitchFamily="34" charset="0"/>
            </a:endParaRPr>
          </a:p>
        </p:txBody>
      </p:sp>
      <p:pic>
        <p:nvPicPr>
          <p:cNvPr id="2" name="Picture 1"/>
          <p:cNvPicPr>
            <a:picLocks noChangeAspect="1"/>
          </p:cNvPicPr>
          <p:nvPr/>
        </p:nvPicPr>
        <p:blipFill>
          <a:blip r:embed="rId3"/>
          <a:stretch>
            <a:fillRect/>
          </a:stretch>
        </p:blipFill>
        <p:spPr>
          <a:xfrm>
            <a:off x="7540625" y="1329226"/>
            <a:ext cx="3931444" cy="3879257"/>
          </a:xfrm>
          <a:prstGeom prst="rect">
            <a:avLst/>
          </a:prstGeom>
        </p:spPr>
      </p:pic>
      <p:sp>
        <p:nvSpPr>
          <p:cNvPr id="4" name="Rectangle 3"/>
          <p:cNvSpPr/>
          <p:nvPr/>
        </p:nvSpPr>
        <p:spPr>
          <a:xfrm>
            <a:off x="2451893" y="5157895"/>
            <a:ext cx="4343400" cy="1465798"/>
          </a:xfrm>
          <a:prstGeom prst="rect">
            <a:avLst/>
          </a:prstGeom>
          <a:solidFill>
            <a:schemeClr val="tx2">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4"/>
          </p:cNvPr>
          <p:cNvPicPr>
            <a:picLocks noChangeAspect="1"/>
          </p:cNvPicPr>
          <p:nvPr/>
        </p:nvPicPr>
        <p:blipFill>
          <a:blip r:embed="rId5"/>
          <a:stretch>
            <a:fillRect/>
          </a:stretch>
        </p:blipFill>
        <p:spPr>
          <a:xfrm>
            <a:off x="2670972" y="5379793"/>
            <a:ext cx="3905243" cy="977333"/>
          </a:xfrm>
          <a:prstGeom prst="rect">
            <a:avLst/>
          </a:prstGeom>
        </p:spPr>
      </p:pic>
      <p:sp>
        <p:nvSpPr>
          <p:cNvPr id="14" name="Bent-Up Arrow 13"/>
          <p:cNvSpPr/>
          <p:nvPr/>
        </p:nvSpPr>
        <p:spPr>
          <a:xfrm rot="5400000">
            <a:off x="892733" y="4849362"/>
            <a:ext cx="1306674"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962" y="457200"/>
            <a:ext cx="11506200" cy="2308324"/>
          </a:xfrm>
          <a:prstGeom prst="rect">
            <a:avLst/>
          </a:prstGeom>
          <a:noFill/>
        </p:spPr>
        <p:txBody>
          <a:bodyPr wrap="square" rtlCol="0">
            <a:spAutoFit/>
          </a:bodyPr>
          <a:lstStyle/>
          <a:p>
            <a:pPr marL="342900" indent="-342900">
              <a:buAutoNum type="arabicPeriod" startAt="5"/>
            </a:pPr>
            <a:r>
              <a:rPr lang="en-US" dirty="0" smtClean="0"/>
              <a:t>Review</a:t>
            </a:r>
          </a:p>
          <a:p>
            <a:pPr marL="342900" indent="-342900">
              <a:buAutoNum type="arabicPeriod" startAt="5"/>
            </a:pPr>
            <a:endParaRPr lang="en-US" dirty="0"/>
          </a:p>
          <a:p>
            <a:r>
              <a:rPr lang="en-US" dirty="0" smtClean="0"/>
              <a:t>Ask yourself…..</a:t>
            </a:r>
          </a:p>
          <a:p>
            <a:endParaRPr lang="en-US" dirty="0"/>
          </a:p>
          <a:p>
            <a:pPr marL="342900" indent="-342900">
              <a:buAutoNum type="arabicPeriod"/>
            </a:pPr>
            <a:r>
              <a:rPr lang="en-US" dirty="0" smtClean="0"/>
              <a:t>Did I find out more about my cloud?</a:t>
            </a:r>
          </a:p>
          <a:p>
            <a:pPr marL="342900" indent="-342900">
              <a:buAutoNum type="arabicPeriod"/>
            </a:pPr>
            <a:r>
              <a:rPr lang="en-US" dirty="0" smtClean="0"/>
              <a:t>Did I find out what weather comes from my cloud?</a:t>
            </a:r>
          </a:p>
          <a:p>
            <a:pPr marL="342900" indent="-342900">
              <a:buAutoNum type="arabicPeriod"/>
            </a:pPr>
            <a:r>
              <a:rPr lang="en-US" dirty="0" smtClean="0"/>
              <a:t>Did I follow directions to make my cloud?</a:t>
            </a:r>
          </a:p>
          <a:p>
            <a:pPr marL="342900" indent="-342900">
              <a:buAutoNum type="arabicPeriod"/>
            </a:pPr>
            <a:r>
              <a:rPr lang="en-US" dirty="0" smtClean="0"/>
              <a:t>Did I turn in my cloud organizer to my teacher?</a:t>
            </a:r>
            <a:endParaRPr lang="en-US" dirty="0"/>
          </a:p>
        </p:txBody>
      </p:sp>
      <p:pic>
        <p:nvPicPr>
          <p:cNvPr id="6" name="Picture 5"/>
          <p:cNvPicPr>
            <a:picLocks noChangeAspect="1"/>
          </p:cNvPicPr>
          <p:nvPr/>
        </p:nvPicPr>
        <p:blipFill>
          <a:blip r:embed="rId3"/>
          <a:stretch>
            <a:fillRect/>
          </a:stretch>
        </p:blipFill>
        <p:spPr>
          <a:xfrm>
            <a:off x="9402762" y="493594"/>
            <a:ext cx="1438275" cy="1695450"/>
          </a:xfrm>
          <a:prstGeom prst="rect">
            <a:avLst/>
          </a:prstGeom>
        </p:spPr>
      </p:pic>
    </p:spTree>
    <p:extLst>
      <p:ext uri="{BB962C8B-B14F-4D97-AF65-F5344CB8AC3E}">
        <p14:creationId xmlns:p14="http://schemas.microsoft.com/office/powerpoint/2010/main" val="76153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258762" y="152400"/>
            <a:ext cx="4065746" cy="609600"/>
          </a:xfrm>
        </p:spPr>
        <p:txBody>
          <a:bodyPr>
            <a:normAutofit/>
          </a:bodyPr>
          <a:lstStyle/>
          <a:p>
            <a:pPr algn="l" eaLnBrk="1" fontAlgn="auto" hangingPunct="1">
              <a:spcBef>
                <a:spcPts val="0"/>
              </a:spcBef>
              <a:spcAft>
                <a:spcPts val="0"/>
              </a:spcAft>
              <a:defRPr/>
            </a:pPr>
            <a:r>
              <a:rPr sz="2800" dirty="0">
                <a:solidFill>
                  <a:schemeClr val="tx2">
                    <a:shade val="85000"/>
                    <a:satMod val="150000"/>
                  </a:schemeClr>
                </a:solidFill>
              </a:rPr>
              <a:t>5. </a:t>
            </a:r>
            <a:r>
              <a:rPr sz="2800" dirty="0" smtClean="0">
                <a:solidFill>
                  <a:schemeClr val="tx2">
                    <a:shade val="85000"/>
                    <a:satMod val="150000"/>
                  </a:schemeClr>
                </a:solidFill>
              </a:rPr>
              <a:t>Enrichment </a:t>
            </a:r>
            <a:r>
              <a:rPr sz="2800" dirty="0">
                <a:solidFill>
                  <a:schemeClr val="tx2">
                    <a:shade val="85000"/>
                    <a:satMod val="150000"/>
                  </a:schemeClr>
                </a:solidFill>
              </a:rPr>
              <a:t>Activities</a:t>
            </a:r>
          </a:p>
        </p:txBody>
      </p:sp>
      <p:sp>
        <p:nvSpPr>
          <p:cNvPr id="13" name="TextBox 12"/>
          <p:cNvSpPr txBox="1"/>
          <p:nvPr/>
        </p:nvSpPr>
        <p:spPr>
          <a:xfrm>
            <a:off x="1519634" y="3171967"/>
            <a:ext cx="5257800" cy="230832"/>
          </a:xfrm>
          <a:prstGeom prst="rect">
            <a:avLst/>
          </a:prstGeom>
          <a:noFill/>
        </p:spPr>
        <p:txBody>
          <a:bodyPr wrap="square" rtlCol="0">
            <a:spAutoFit/>
          </a:bodyPr>
          <a:lstStyle/>
          <a:p>
            <a:r>
              <a:rPr lang="en-US" sz="900" dirty="0" smtClean="0">
                <a:latin typeface="Candara" pitchFamily="34" charset="0"/>
              </a:rPr>
              <a:t>Image Source: Subscription to Destiny</a:t>
            </a:r>
            <a:endParaRPr lang="en-US" sz="900" dirty="0">
              <a:latin typeface="Candara" pitchFamily="34" charset="0"/>
            </a:endParaRPr>
          </a:p>
        </p:txBody>
      </p:sp>
      <p:pic>
        <p:nvPicPr>
          <p:cNvPr id="7" name="Picture 6"/>
          <p:cNvPicPr>
            <a:picLocks noChangeAspect="1"/>
          </p:cNvPicPr>
          <p:nvPr/>
        </p:nvPicPr>
        <p:blipFill>
          <a:blip r:embed="rId3"/>
          <a:stretch>
            <a:fillRect/>
          </a:stretch>
        </p:blipFill>
        <p:spPr>
          <a:xfrm>
            <a:off x="7854156" y="4203559"/>
            <a:ext cx="3756162" cy="204027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 name="Picture 1">
            <a:hlinkClick r:id="rId4"/>
          </p:cNvPr>
          <p:cNvPicPr>
            <a:picLocks noChangeAspect="1"/>
          </p:cNvPicPr>
          <p:nvPr/>
        </p:nvPicPr>
        <p:blipFill>
          <a:blip r:embed="rId5"/>
          <a:stretch>
            <a:fillRect/>
          </a:stretch>
        </p:blipFill>
        <p:spPr>
          <a:xfrm>
            <a:off x="8167688" y="4420542"/>
            <a:ext cx="1874256" cy="1457754"/>
          </a:xfrm>
          <a:prstGeom prst="rect">
            <a:avLst/>
          </a:prstGeom>
        </p:spPr>
      </p:pic>
      <p:pic>
        <p:nvPicPr>
          <p:cNvPr id="10" name="Picture 9"/>
          <p:cNvPicPr>
            <a:picLocks noChangeAspect="1"/>
          </p:cNvPicPr>
          <p:nvPr/>
        </p:nvPicPr>
        <p:blipFill>
          <a:blip r:embed="rId6"/>
          <a:stretch>
            <a:fillRect/>
          </a:stretch>
        </p:blipFill>
        <p:spPr>
          <a:xfrm rot="5400000">
            <a:off x="4015898" y="2116160"/>
            <a:ext cx="4199642" cy="2481894"/>
          </a:xfrm>
          <a:prstGeom prst="rect">
            <a:avLst/>
          </a:prstGeom>
        </p:spPr>
      </p:pic>
      <p:pic>
        <p:nvPicPr>
          <p:cNvPr id="11" name="Picture 10">
            <a:hlinkClick r:id="rId7"/>
          </p:cNvPr>
          <p:cNvPicPr>
            <a:picLocks noChangeAspect="1"/>
          </p:cNvPicPr>
          <p:nvPr/>
        </p:nvPicPr>
        <p:blipFill>
          <a:blip r:embed="rId6"/>
          <a:stretch>
            <a:fillRect/>
          </a:stretch>
        </p:blipFill>
        <p:spPr>
          <a:xfrm>
            <a:off x="7635102" y="914400"/>
            <a:ext cx="4054191" cy="2395936"/>
          </a:xfrm>
          <a:prstGeom prst="rect">
            <a:avLst/>
          </a:prstGeom>
        </p:spPr>
      </p:pic>
      <p:sp>
        <p:nvSpPr>
          <p:cNvPr id="14" name="TextBox 13"/>
          <p:cNvSpPr txBox="1"/>
          <p:nvPr/>
        </p:nvSpPr>
        <p:spPr>
          <a:xfrm>
            <a:off x="10261125" y="4396275"/>
            <a:ext cx="1143000" cy="1477328"/>
          </a:xfrm>
          <a:prstGeom prst="rect">
            <a:avLst/>
          </a:prstGeom>
          <a:noFill/>
        </p:spPr>
        <p:txBody>
          <a:bodyPr wrap="square" rtlCol="0">
            <a:spAutoFit/>
          </a:bodyPr>
          <a:lstStyle/>
          <a:p>
            <a:r>
              <a:rPr lang="en-US" dirty="0" smtClean="0">
                <a:solidFill>
                  <a:schemeClr val="bg1">
                    <a:lumMod val="50000"/>
                  </a:schemeClr>
                </a:solidFill>
              </a:rPr>
              <a:t>Magic School Bus- Kicks Up a Storm</a:t>
            </a:r>
            <a:endParaRPr lang="en-US" dirty="0">
              <a:solidFill>
                <a:schemeClr val="bg1">
                  <a:lumMod val="50000"/>
                </a:schemeClr>
              </a:solidFill>
            </a:endParaRPr>
          </a:p>
        </p:txBody>
      </p:sp>
      <p:pic>
        <p:nvPicPr>
          <p:cNvPr id="16" name="Picture 15">
            <a:hlinkClick r:id="rId8"/>
          </p:cNvPr>
          <p:cNvPicPr>
            <a:picLocks noChangeAspect="1"/>
          </p:cNvPicPr>
          <p:nvPr/>
        </p:nvPicPr>
        <p:blipFill>
          <a:blip r:embed="rId6"/>
          <a:stretch>
            <a:fillRect/>
          </a:stretch>
        </p:blipFill>
        <p:spPr>
          <a:xfrm>
            <a:off x="642249" y="4025730"/>
            <a:ext cx="4054191" cy="2395936"/>
          </a:xfrm>
          <a:prstGeom prst="rect">
            <a:avLst/>
          </a:prstGeom>
        </p:spPr>
      </p:pic>
      <p:pic>
        <p:nvPicPr>
          <p:cNvPr id="17" name="Picture 16"/>
          <p:cNvPicPr>
            <a:picLocks noChangeAspect="1"/>
          </p:cNvPicPr>
          <p:nvPr/>
        </p:nvPicPr>
        <p:blipFill>
          <a:blip r:embed="rId9"/>
          <a:stretch>
            <a:fillRect/>
          </a:stretch>
        </p:blipFill>
        <p:spPr>
          <a:xfrm>
            <a:off x="696504" y="885344"/>
            <a:ext cx="4054191" cy="2395936"/>
          </a:xfrm>
          <a:prstGeom prst="rect">
            <a:avLst/>
          </a:prstGeom>
        </p:spPr>
      </p:pic>
      <p:pic>
        <p:nvPicPr>
          <p:cNvPr id="18" name="Picture 17">
            <a:hlinkClick r:id="rId10"/>
          </p:cNvPr>
          <p:cNvPicPr>
            <a:picLocks noChangeAspect="1"/>
          </p:cNvPicPr>
          <p:nvPr/>
        </p:nvPicPr>
        <p:blipFill>
          <a:blip r:embed="rId11"/>
          <a:stretch>
            <a:fillRect/>
          </a:stretch>
        </p:blipFill>
        <p:spPr>
          <a:xfrm>
            <a:off x="1157313" y="1281845"/>
            <a:ext cx="3132572" cy="819150"/>
          </a:xfrm>
          <a:prstGeom prst="rect">
            <a:avLst/>
          </a:prstGeom>
        </p:spPr>
      </p:pic>
      <p:sp>
        <p:nvSpPr>
          <p:cNvPr id="19" name="TextBox 18"/>
          <p:cNvSpPr txBox="1"/>
          <p:nvPr/>
        </p:nvSpPr>
        <p:spPr>
          <a:xfrm>
            <a:off x="1382095" y="2352178"/>
            <a:ext cx="2732479" cy="369332"/>
          </a:xfrm>
          <a:prstGeom prst="rect">
            <a:avLst/>
          </a:prstGeom>
          <a:noFill/>
        </p:spPr>
        <p:txBody>
          <a:bodyPr wrap="none" rtlCol="0">
            <a:spAutoFit/>
          </a:bodyPr>
          <a:lstStyle/>
          <a:p>
            <a:r>
              <a:rPr lang="en-US" dirty="0" smtClean="0">
                <a:solidFill>
                  <a:schemeClr val="tx1">
                    <a:lumMod val="50000"/>
                    <a:lumOff val="50000"/>
                  </a:schemeClr>
                </a:solidFill>
              </a:rPr>
              <a:t>Video on cloud formation</a:t>
            </a:r>
            <a:endParaRPr lang="en-US" dirty="0">
              <a:solidFill>
                <a:schemeClr val="tx1">
                  <a:lumMod val="50000"/>
                  <a:lumOff val="50000"/>
                </a:schemeClr>
              </a:solidFill>
            </a:endParaRPr>
          </a:p>
        </p:txBody>
      </p:sp>
      <p:sp>
        <p:nvSpPr>
          <p:cNvPr id="29" name="TextBox 28"/>
          <p:cNvSpPr txBox="1"/>
          <p:nvPr/>
        </p:nvSpPr>
        <p:spPr>
          <a:xfrm>
            <a:off x="8476474" y="6350008"/>
            <a:ext cx="5257800" cy="230832"/>
          </a:xfrm>
          <a:prstGeom prst="rect">
            <a:avLst/>
          </a:prstGeom>
          <a:noFill/>
        </p:spPr>
        <p:txBody>
          <a:bodyPr wrap="square" rtlCol="0">
            <a:spAutoFit/>
          </a:bodyPr>
          <a:lstStyle/>
          <a:p>
            <a:r>
              <a:rPr lang="en-US" sz="900" dirty="0" smtClean="0">
                <a:latin typeface="Candara" pitchFamily="34" charset="0"/>
              </a:rPr>
              <a:t>Image Source: Subscription to Safari Montage</a:t>
            </a:r>
            <a:endParaRPr lang="en-US" sz="900" dirty="0">
              <a:latin typeface="Candara" pitchFamily="34" charset="0"/>
            </a:endParaRPr>
          </a:p>
        </p:txBody>
      </p:sp>
      <p:pic>
        <p:nvPicPr>
          <p:cNvPr id="20" name="Picture 19">
            <a:hlinkClick r:id="rId12"/>
          </p:cNvPr>
          <p:cNvPicPr>
            <a:picLocks noChangeAspect="1"/>
          </p:cNvPicPr>
          <p:nvPr/>
        </p:nvPicPr>
        <p:blipFill>
          <a:blip r:embed="rId13"/>
          <a:stretch>
            <a:fillRect/>
          </a:stretch>
        </p:blipFill>
        <p:spPr>
          <a:xfrm>
            <a:off x="5456542" y="1691420"/>
            <a:ext cx="1397387" cy="2146159"/>
          </a:xfrm>
          <a:prstGeom prst="rect">
            <a:avLst/>
          </a:prstGeom>
        </p:spPr>
      </p:pic>
      <p:sp>
        <p:nvSpPr>
          <p:cNvPr id="21" name="TextBox 20"/>
          <p:cNvSpPr txBox="1"/>
          <p:nvPr/>
        </p:nvSpPr>
        <p:spPr>
          <a:xfrm>
            <a:off x="5392994" y="3870728"/>
            <a:ext cx="1536264" cy="1200329"/>
          </a:xfrm>
          <a:prstGeom prst="rect">
            <a:avLst/>
          </a:prstGeom>
          <a:noFill/>
        </p:spPr>
        <p:txBody>
          <a:bodyPr wrap="square" rtlCol="0">
            <a:spAutoFit/>
          </a:bodyPr>
          <a:lstStyle/>
          <a:p>
            <a:pPr algn="ctr"/>
            <a:r>
              <a:rPr lang="en-US" dirty="0" smtClean="0">
                <a:solidFill>
                  <a:schemeClr val="tx1">
                    <a:lumMod val="50000"/>
                    <a:lumOff val="50000"/>
                  </a:schemeClr>
                </a:solidFill>
              </a:rPr>
              <a:t>Tim and Moby share information on clouds</a:t>
            </a:r>
            <a:endParaRPr lang="en-US" dirty="0">
              <a:solidFill>
                <a:schemeClr val="tx1">
                  <a:lumMod val="50000"/>
                  <a:lumOff val="50000"/>
                </a:schemeClr>
              </a:solidFill>
            </a:endParaRPr>
          </a:p>
        </p:txBody>
      </p:sp>
      <p:pic>
        <p:nvPicPr>
          <p:cNvPr id="3" name="Picture 2">
            <a:hlinkClick r:id="rId8"/>
          </p:cNvPr>
          <p:cNvPicPr>
            <a:picLocks noChangeAspect="1"/>
          </p:cNvPicPr>
          <p:nvPr/>
        </p:nvPicPr>
        <p:blipFill>
          <a:blip r:embed="rId14"/>
          <a:stretch>
            <a:fillRect/>
          </a:stretch>
        </p:blipFill>
        <p:spPr>
          <a:xfrm>
            <a:off x="1157314" y="4387818"/>
            <a:ext cx="2910090" cy="1074842"/>
          </a:xfrm>
          <a:prstGeom prst="rect">
            <a:avLst/>
          </a:prstGeom>
        </p:spPr>
      </p:pic>
      <p:sp>
        <p:nvSpPr>
          <p:cNvPr id="24" name="TextBox 23"/>
          <p:cNvSpPr txBox="1"/>
          <p:nvPr/>
        </p:nvSpPr>
        <p:spPr>
          <a:xfrm>
            <a:off x="1489021" y="5530715"/>
            <a:ext cx="2360646" cy="369332"/>
          </a:xfrm>
          <a:prstGeom prst="rect">
            <a:avLst/>
          </a:prstGeom>
          <a:noFill/>
        </p:spPr>
        <p:txBody>
          <a:bodyPr wrap="none" rtlCol="0">
            <a:spAutoFit/>
          </a:bodyPr>
          <a:lstStyle/>
          <a:p>
            <a:r>
              <a:rPr lang="en-US" dirty="0" smtClean="0">
                <a:solidFill>
                  <a:schemeClr val="tx1">
                    <a:lumMod val="50000"/>
                    <a:lumOff val="50000"/>
                  </a:schemeClr>
                </a:solidFill>
              </a:rPr>
              <a:t>Weather Transformer</a:t>
            </a:r>
            <a:endParaRPr lang="en-US" dirty="0">
              <a:solidFill>
                <a:schemeClr val="tx1">
                  <a:lumMod val="50000"/>
                  <a:lumOff val="50000"/>
                </a:schemeClr>
              </a:solidFill>
            </a:endParaRPr>
          </a:p>
        </p:txBody>
      </p:sp>
      <p:pic>
        <p:nvPicPr>
          <p:cNvPr id="4" name="Picture 3">
            <a:hlinkClick r:id="rId15"/>
          </p:cNvPr>
          <p:cNvPicPr>
            <a:picLocks noChangeAspect="1"/>
          </p:cNvPicPr>
          <p:nvPr/>
        </p:nvPicPr>
        <p:blipFill>
          <a:blip r:embed="rId16"/>
          <a:stretch>
            <a:fillRect/>
          </a:stretch>
        </p:blipFill>
        <p:spPr>
          <a:xfrm>
            <a:off x="8237435" y="1348382"/>
            <a:ext cx="2910091" cy="1030345"/>
          </a:xfrm>
          <a:prstGeom prst="rect">
            <a:avLst/>
          </a:prstGeom>
        </p:spPr>
      </p:pic>
      <p:sp>
        <p:nvSpPr>
          <p:cNvPr id="26" name="TextBox 25"/>
          <p:cNvSpPr txBox="1"/>
          <p:nvPr/>
        </p:nvSpPr>
        <p:spPr>
          <a:xfrm>
            <a:off x="8766175" y="2475199"/>
            <a:ext cx="1710725" cy="369332"/>
          </a:xfrm>
          <a:prstGeom prst="rect">
            <a:avLst/>
          </a:prstGeom>
          <a:noFill/>
        </p:spPr>
        <p:txBody>
          <a:bodyPr wrap="none" rtlCol="0">
            <a:spAutoFit/>
          </a:bodyPr>
          <a:lstStyle/>
          <a:p>
            <a:r>
              <a:rPr lang="en-US" dirty="0" smtClean="0">
                <a:solidFill>
                  <a:schemeClr val="tx1">
                    <a:lumMod val="50000"/>
                    <a:lumOff val="50000"/>
                  </a:schemeClr>
                </a:solidFill>
              </a:rPr>
              <a:t>Super Lab Fun</a:t>
            </a:r>
            <a:endParaRPr lang="en-US" dirty="0">
              <a:solidFill>
                <a:schemeClr val="tx1">
                  <a:lumMod val="50000"/>
                  <a:lumOff val="50000"/>
                </a:schemeClr>
              </a:solidFill>
            </a:endParaRPr>
          </a:p>
        </p:txBody>
      </p:sp>
      <p:sp>
        <p:nvSpPr>
          <p:cNvPr id="27" name="TextBox 26"/>
          <p:cNvSpPr txBox="1"/>
          <p:nvPr/>
        </p:nvSpPr>
        <p:spPr>
          <a:xfrm>
            <a:off x="1858962" y="6290713"/>
            <a:ext cx="5257800" cy="230832"/>
          </a:xfrm>
          <a:prstGeom prst="rect">
            <a:avLst/>
          </a:prstGeom>
          <a:noFill/>
        </p:spPr>
        <p:txBody>
          <a:bodyPr wrap="square" rtlCol="0">
            <a:spAutoFit/>
          </a:bodyPr>
          <a:lstStyle/>
          <a:p>
            <a:r>
              <a:rPr lang="en-US" sz="900" dirty="0" smtClean="0">
                <a:latin typeface="Candara" pitchFamily="34" charset="0"/>
              </a:rPr>
              <a:t>Image Source: pbskids.com</a:t>
            </a:r>
            <a:endParaRPr lang="en-US" sz="900" dirty="0">
              <a:latin typeface="Candara" pitchFamily="34" charset="0"/>
            </a:endParaRPr>
          </a:p>
        </p:txBody>
      </p:sp>
      <p:sp>
        <p:nvSpPr>
          <p:cNvPr id="28" name="TextBox 27"/>
          <p:cNvSpPr txBox="1"/>
          <p:nvPr/>
        </p:nvSpPr>
        <p:spPr>
          <a:xfrm>
            <a:off x="8766175" y="3185737"/>
            <a:ext cx="5257800" cy="230832"/>
          </a:xfrm>
          <a:prstGeom prst="rect">
            <a:avLst/>
          </a:prstGeom>
          <a:noFill/>
        </p:spPr>
        <p:txBody>
          <a:bodyPr wrap="square" rtlCol="0">
            <a:spAutoFit/>
          </a:bodyPr>
          <a:lstStyle/>
          <a:p>
            <a:r>
              <a:rPr lang="en-US" sz="900" dirty="0" smtClean="0">
                <a:latin typeface="Candara" pitchFamily="34" charset="0"/>
              </a:rPr>
              <a:t>Image Source: pbskids.com</a:t>
            </a:r>
            <a:endParaRPr lang="en-US" sz="900" dirty="0">
              <a:latin typeface="Candara" pitchFamily="34" charset="0"/>
            </a:endParaRPr>
          </a:p>
        </p:txBody>
      </p:sp>
      <p:sp>
        <p:nvSpPr>
          <p:cNvPr id="30" name="TextBox 29"/>
          <p:cNvSpPr txBox="1"/>
          <p:nvPr/>
        </p:nvSpPr>
        <p:spPr>
          <a:xfrm>
            <a:off x="5069550" y="5360147"/>
            <a:ext cx="2583462" cy="646331"/>
          </a:xfrm>
          <a:prstGeom prst="rect">
            <a:avLst/>
          </a:prstGeom>
          <a:noFill/>
        </p:spPr>
        <p:txBody>
          <a:bodyPr wrap="square" rtlCol="0">
            <a:spAutoFit/>
          </a:bodyPr>
          <a:lstStyle/>
          <a:p>
            <a:r>
              <a:rPr lang="en-US" sz="900" dirty="0" smtClean="0">
                <a:latin typeface="Candara" pitchFamily="34" charset="0"/>
              </a:rPr>
              <a:t>Image Source: </a:t>
            </a:r>
          </a:p>
          <a:p>
            <a:r>
              <a:rPr lang="en-US" sz="900" dirty="0" smtClean="0">
                <a:latin typeface="Candara" pitchFamily="34" charset="0"/>
              </a:rPr>
              <a:t>Subscription to Brain Pop Jr.</a:t>
            </a:r>
          </a:p>
          <a:p>
            <a:endParaRPr lang="en-US" sz="900" dirty="0">
              <a:latin typeface="Candara" pitchFamily="34" charset="0"/>
            </a:endParaRPr>
          </a:p>
          <a:p>
            <a:endParaRPr lang="en-US" sz="900" dirty="0">
              <a:latin typeface="Candara" pitchFamily="34" charset="0"/>
            </a:endParaRPr>
          </a:p>
        </p:txBody>
      </p:sp>
      <p:pic>
        <p:nvPicPr>
          <p:cNvPr id="1030" name="Picture 6" descr="http://www.bcps.org/offices/lis/feebased/images/BrainPop.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53285" y="6266893"/>
            <a:ext cx="1124868" cy="463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58762" y="228600"/>
            <a:ext cx="4800600" cy="533400"/>
          </a:xfrm>
        </p:spPr>
        <p:txBody>
          <a:bodyPr>
            <a:normAutofit/>
          </a:bodyPr>
          <a:lstStyle/>
          <a:p>
            <a:pPr eaLnBrk="1" hangingPunct="1">
              <a:defRPr/>
            </a:pPr>
            <a:r>
              <a:rPr sz="2800" smtClean="0"/>
              <a:t>6. Teacher Support Materials</a:t>
            </a:r>
          </a:p>
        </p:txBody>
      </p:sp>
      <p:sp>
        <p:nvSpPr>
          <p:cNvPr id="7171" name="Rectangle 3"/>
          <p:cNvSpPr>
            <a:spLocks noGrp="1" noChangeArrowheads="1"/>
          </p:cNvSpPr>
          <p:nvPr>
            <p:ph sz="half" idx="1"/>
          </p:nvPr>
        </p:nvSpPr>
        <p:spPr>
          <a:xfrm>
            <a:off x="334962" y="762000"/>
            <a:ext cx="7010399" cy="5334000"/>
          </a:xfrm>
          <a:solidFill>
            <a:schemeClr val="bg2"/>
          </a:solidFill>
        </p:spPr>
        <p:txBody>
          <a:bodyPr>
            <a:noAutofit/>
          </a:bodyPr>
          <a:lstStyle/>
          <a:p>
            <a:pPr marL="0" indent="-273050" eaLnBrk="1" hangingPunct="1">
              <a:buFont typeface="Wingdings 2" pitchFamily="18" charset="2"/>
              <a:buNone/>
              <a:defRPr/>
            </a:pPr>
            <a:r>
              <a:rPr lang="en-US" sz="900" b="1" dirty="0" smtClean="0"/>
              <a:t>First grade and Library Media</a:t>
            </a:r>
            <a:endParaRPr lang="en-US" sz="900" b="1" dirty="0" smtClean="0">
              <a:hlinkClick r:id="rId3"/>
            </a:endParaRPr>
          </a:p>
          <a:p>
            <a:pPr>
              <a:lnSpc>
                <a:spcPct val="100000"/>
              </a:lnSpc>
            </a:pPr>
            <a:r>
              <a:rPr lang="en-US" sz="800" b="1" dirty="0" smtClean="0">
                <a:hlinkClick r:id="rId4"/>
              </a:rPr>
              <a:t>Maryland State Curriculum</a:t>
            </a:r>
            <a:r>
              <a:rPr lang="en-US" sz="800" b="1" dirty="0"/>
              <a:t/>
            </a:r>
            <a:br>
              <a:rPr lang="en-US" sz="800" b="1" dirty="0"/>
            </a:br>
            <a:r>
              <a:rPr lang="en-US" sz="800" dirty="0" smtClean="0"/>
              <a:t>1.0 </a:t>
            </a:r>
            <a:r>
              <a:rPr lang="en-US" sz="800" dirty="0"/>
              <a:t>Skills and </a:t>
            </a:r>
            <a:r>
              <a:rPr lang="en-US" sz="800" dirty="0" smtClean="0"/>
              <a:t>Processes.  Students </a:t>
            </a:r>
            <a:r>
              <a:rPr lang="en-US" sz="800" dirty="0"/>
              <a:t>will demonstrate the thinking and acting inherent in the practice of </a:t>
            </a:r>
            <a:r>
              <a:rPr lang="en-US" sz="800" dirty="0" smtClean="0"/>
              <a:t>science. A.1</a:t>
            </a:r>
            <a:r>
              <a:rPr lang="en-US" sz="800" dirty="0"/>
              <a:t>. Raise questions about the world around them and be willing to seek answers to some of them by making careful observations and trying things out</a:t>
            </a:r>
            <a:r>
              <a:rPr lang="en-US" sz="800" dirty="0" smtClean="0"/>
              <a:t>. b.  Seek </a:t>
            </a:r>
            <a:r>
              <a:rPr lang="en-US" sz="800" dirty="0"/>
              <a:t>information through reading, observation, exploration, and investigations</a:t>
            </a:r>
            <a:r>
              <a:rPr lang="en-US" sz="800" dirty="0" smtClean="0"/>
              <a:t>.</a:t>
            </a:r>
            <a:r>
              <a:rPr lang="en-US" sz="800" b="1" dirty="0" smtClean="0"/>
              <a:t/>
            </a:r>
            <a:br>
              <a:rPr lang="en-US" sz="800" b="1" dirty="0" smtClean="0"/>
            </a:br>
            <a:r>
              <a:rPr lang="en-US" sz="800" b="1" dirty="0" smtClean="0"/>
              <a:t>MCCRS</a:t>
            </a:r>
            <a:r>
              <a:rPr lang="en-US" sz="800" dirty="0" smtClean="0"/>
              <a:t/>
            </a:r>
            <a:br>
              <a:rPr lang="en-US" sz="800" dirty="0" smtClean="0"/>
            </a:br>
            <a:r>
              <a:rPr lang="en-US" sz="800" dirty="0" smtClean="0"/>
              <a:t>Know </a:t>
            </a:r>
            <a:r>
              <a:rPr lang="en-US" sz="800" dirty="0" smtClean="0"/>
              <a:t>and use various text features (e.g., headings, tables of contents, glossaries, electronic menus, icons) to locate key facts or information in a text.</a:t>
            </a:r>
            <a:br>
              <a:rPr lang="en-US" sz="800" dirty="0" smtClean="0"/>
            </a:br>
            <a:r>
              <a:rPr lang="en-US" sz="800" dirty="0" smtClean="0"/>
              <a:t>.</a:t>
            </a:r>
            <a:r>
              <a:rPr lang="en-US" sz="800" dirty="0" smtClean="0"/>
              <a:t>Distinguish between information provided by pictures or other illustrations and information provided by the words in a text.</a:t>
            </a:r>
            <a:br>
              <a:rPr lang="en-US" sz="800" dirty="0" smtClean="0"/>
            </a:br>
            <a:r>
              <a:rPr lang="en-US" sz="800" dirty="0" smtClean="0"/>
              <a:t>Use </a:t>
            </a:r>
            <a:r>
              <a:rPr lang="en-US" sz="800" dirty="0" smtClean="0"/>
              <a:t>the illustrations and details in a text to describe its key ideas.</a:t>
            </a:r>
            <a:br>
              <a:rPr lang="en-US" sz="800" dirty="0" smtClean="0"/>
            </a:br>
            <a:r>
              <a:rPr lang="en-US" sz="800" dirty="0" smtClean="0"/>
              <a:t>With </a:t>
            </a:r>
            <a:r>
              <a:rPr lang="en-US" sz="800" dirty="0" smtClean="0"/>
              <a:t>prompting and support, read informational texts appropriately complex for grade 1.</a:t>
            </a:r>
            <a:br>
              <a:rPr lang="en-US" sz="800" dirty="0" smtClean="0"/>
            </a:br>
            <a:r>
              <a:rPr lang="en-US" sz="800" b="1" dirty="0" smtClean="0">
                <a:hlinkClick r:id="rId5"/>
              </a:rPr>
              <a:t>Standards for the 21</a:t>
            </a:r>
            <a:r>
              <a:rPr lang="en-US" sz="800" b="1" baseline="30000" dirty="0" smtClean="0">
                <a:hlinkClick r:id="rId5"/>
              </a:rPr>
              <a:t>st</a:t>
            </a:r>
            <a:r>
              <a:rPr lang="en-US" sz="800" b="1" dirty="0" smtClean="0">
                <a:hlinkClick r:id="rId5"/>
              </a:rPr>
              <a:t> Century Learner</a:t>
            </a:r>
            <a:r>
              <a:rPr lang="en-US" sz="800" b="1" dirty="0" smtClean="0"/>
              <a:t> </a:t>
            </a:r>
            <a:br>
              <a:rPr lang="en-US" sz="800" b="1" dirty="0" smtClean="0"/>
            </a:br>
            <a:r>
              <a:rPr lang="en-US" sz="800" dirty="0" smtClean="0"/>
              <a:t>1.1.1 Follow </a:t>
            </a:r>
            <a:r>
              <a:rPr lang="en-US" sz="800" dirty="0"/>
              <a:t>an inquiry-based process in seeking knowledge in curricular subjects, and make the real-world connection for using this process in own life. </a:t>
            </a:r>
            <a:r>
              <a:rPr lang="en-US" sz="800" dirty="0" smtClean="0"/>
              <a:t/>
            </a:r>
            <a:br>
              <a:rPr lang="en-US" sz="800" dirty="0" smtClean="0"/>
            </a:br>
            <a:r>
              <a:rPr lang="en-US" sz="800" dirty="0" smtClean="0"/>
              <a:t>1.1.2 </a:t>
            </a:r>
            <a:r>
              <a:rPr lang="en-US" sz="800" dirty="0"/>
              <a:t>Use prior and background knowledge as context for new learning. </a:t>
            </a:r>
            <a:r>
              <a:rPr lang="en-US" sz="800" dirty="0" smtClean="0"/>
              <a:t/>
            </a:r>
            <a:br>
              <a:rPr lang="en-US" sz="800" dirty="0" smtClean="0"/>
            </a:br>
            <a:r>
              <a:rPr lang="en-US" sz="800" dirty="0" smtClean="0"/>
              <a:t>1.1.6 Read, view, and listen for information presented in any format (e.g. textual, visual, media, digital) in order to make inferences and gather meaning.</a:t>
            </a:r>
            <a:br>
              <a:rPr lang="en-US" sz="800" dirty="0" smtClean="0"/>
            </a:br>
            <a:r>
              <a:rPr lang="en-US" sz="800" dirty="0" smtClean="0"/>
              <a:t>1.1.8 </a:t>
            </a:r>
            <a:r>
              <a:rPr lang="en-US" sz="800" dirty="0"/>
              <a:t>Demonstrate mastery of technology tools for accessing information and pursuing inquiry. </a:t>
            </a:r>
            <a:r>
              <a:rPr lang="en-US" sz="800" dirty="0" smtClean="0"/>
              <a:t/>
            </a:r>
            <a:br>
              <a:rPr lang="en-US" sz="800" dirty="0" smtClean="0"/>
            </a:br>
            <a:r>
              <a:rPr lang="en-US" sz="800" dirty="0" smtClean="0"/>
              <a:t>2.1.1 </a:t>
            </a:r>
            <a:r>
              <a:rPr lang="en-US" sz="800" dirty="0"/>
              <a:t>Continue an inquiry-based research process by applying critical-thinking skills (analysis, synthesis, evaluation, organization) to information and knowledge in order to construct new understandings, draw conclusions, and create new knowledge. </a:t>
            </a:r>
            <a:r>
              <a:rPr lang="en-US" sz="800" dirty="0" smtClean="0"/>
              <a:t/>
            </a:r>
            <a:br>
              <a:rPr lang="en-US" sz="800" dirty="0" smtClean="0"/>
            </a:br>
            <a:r>
              <a:rPr lang="en-US" sz="800" dirty="0" smtClean="0"/>
              <a:t>2.1.3 </a:t>
            </a:r>
            <a:r>
              <a:rPr lang="en-US" sz="800" dirty="0"/>
              <a:t>Use strategies to draw conclusions from information and apply knowledge to curricular areas, real-world situations, and further investigations</a:t>
            </a:r>
            <a:r>
              <a:rPr lang="en-US" sz="800" dirty="0" smtClean="0"/>
              <a:t>.</a:t>
            </a:r>
            <a:br>
              <a:rPr lang="en-US" sz="800" dirty="0" smtClean="0"/>
            </a:br>
            <a:r>
              <a:rPr lang="en-US" sz="800" b="1" dirty="0" smtClean="0">
                <a:hlinkClick r:id="rId6"/>
              </a:rPr>
              <a:t>ISTE NETS - National Educational Technology Standards for Students</a:t>
            </a:r>
            <a:r>
              <a:rPr lang="en-US" sz="800" b="1" dirty="0"/>
              <a:t> </a:t>
            </a:r>
            <a:r>
              <a:rPr lang="en-US" sz="800" b="1" dirty="0" smtClean="0"/>
              <a:t/>
            </a:r>
            <a:br>
              <a:rPr lang="en-US" sz="800" b="1" dirty="0" smtClean="0"/>
            </a:br>
            <a:r>
              <a:rPr lang="en-US" sz="800" dirty="0" smtClean="0"/>
              <a:t>3</a:t>
            </a:r>
            <a:r>
              <a:rPr lang="en-US" sz="800" dirty="0"/>
              <a:t>. Research and information </a:t>
            </a:r>
            <a:r>
              <a:rPr lang="en-US" sz="800" dirty="0" smtClean="0"/>
              <a:t>fluency.  Students </a:t>
            </a:r>
            <a:r>
              <a:rPr lang="en-US" sz="800" dirty="0"/>
              <a:t>apply digital tools to gather, </a:t>
            </a:r>
            <a:r>
              <a:rPr lang="en-US" sz="800" dirty="0" smtClean="0"/>
              <a:t>evaluate, and </a:t>
            </a:r>
            <a:r>
              <a:rPr lang="en-US" sz="800" dirty="0"/>
              <a:t>use </a:t>
            </a:r>
            <a:r>
              <a:rPr lang="en-US" sz="800" dirty="0" smtClean="0"/>
              <a:t>information. d. Process data </a:t>
            </a:r>
            <a:r>
              <a:rPr lang="en-US" sz="800" dirty="0"/>
              <a:t>and report </a:t>
            </a:r>
            <a:r>
              <a:rPr lang="en-US" sz="800" dirty="0" smtClean="0"/>
              <a:t>results</a:t>
            </a:r>
          </a:p>
          <a:p>
            <a:pPr marL="69850" indent="-342900">
              <a:buNone/>
              <a:defRPr/>
            </a:pPr>
            <a:r>
              <a:rPr lang="en-US" sz="800" b="1" dirty="0">
                <a:latin typeface="Arial" pitchFamily="34" charset="0"/>
                <a:cs typeface="Arial" pitchFamily="34" charset="0"/>
              </a:rPr>
              <a:t>Maryland State Library Curriculum</a:t>
            </a:r>
          </a:p>
          <a:p>
            <a:pPr marL="69850" indent="-342900">
              <a:buNone/>
              <a:defRPr/>
            </a:pPr>
            <a:r>
              <a:rPr lang="en-US" sz="800" b="1" dirty="0"/>
              <a:t>2.0 Locate and Evaluate Resources and Sources: Students will be able to follow an inquiry process to identify, locate, evaluate, and select resources and sources in a wide variety of formats to meet the information need in an ethical manner. (AASL 21</a:t>
            </a:r>
            <a:r>
              <a:rPr lang="en-US" sz="800" b="1" baseline="30000" dirty="0"/>
              <a:t>st</a:t>
            </a:r>
            <a:r>
              <a:rPr lang="en-US" sz="800" b="1" dirty="0"/>
              <a:t> 1) </a:t>
            </a:r>
          </a:p>
          <a:p>
            <a:pPr marL="69850" indent="-342900">
              <a:buNone/>
              <a:defRPr/>
            </a:pPr>
            <a:r>
              <a:rPr lang="en-US" sz="800" b="1" dirty="0"/>
              <a:t>3.0 Find, Generate, Record, and Organize Data/Information: Students will be able to follow an inquiry process to find, generate, record, and organize information relevant to the information need in an ethical manner. (AASL 21</a:t>
            </a:r>
            <a:r>
              <a:rPr lang="en-US" sz="800" b="1" baseline="30000" dirty="0"/>
              <a:t>st</a:t>
            </a:r>
            <a:r>
              <a:rPr lang="en-US" sz="800" b="1" dirty="0"/>
              <a:t> 1) </a:t>
            </a:r>
          </a:p>
          <a:p>
            <a:pPr marL="0" indent="0">
              <a:buNone/>
            </a:pPr>
            <a:r>
              <a:rPr lang="en-US" sz="800" b="1" dirty="0"/>
              <a:t>4.0 Interpret Recorded Data/Information: Students will be able to follow an inquiry process to interpret recorded data/information to create new understandings and knowledge related to the information need in an ethical manner. (AASL 21</a:t>
            </a:r>
            <a:r>
              <a:rPr lang="en-US" sz="800" b="1" baseline="30000" dirty="0"/>
              <a:t>st</a:t>
            </a:r>
            <a:r>
              <a:rPr lang="en-US" sz="800" b="1" dirty="0"/>
              <a:t> 2)  </a:t>
            </a:r>
          </a:p>
          <a:p>
            <a:pPr marL="0" indent="0">
              <a:buNone/>
            </a:pPr>
            <a:r>
              <a:rPr lang="en-US" sz="800" b="1" dirty="0"/>
              <a:t>5.0 Share Findings/Conclusions: Students will be able to follow an inquiry process to share findings/conclusions in an appropriate format to support written, oral, and multimedia information products and evaluate the products and the processes in an ethical manner. </a:t>
            </a:r>
            <a:endParaRPr lang="en-US" sz="800" dirty="0"/>
          </a:p>
          <a:p>
            <a:pPr>
              <a:lnSpc>
                <a:spcPct val="100000"/>
              </a:lnSpc>
            </a:pPr>
            <a:endParaRPr lang="en-US" sz="1200" dirty="0" smtClean="0"/>
          </a:p>
        </p:txBody>
      </p:sp>
      <p:sp>
        <p:nvSpPr>
          <p:cNvPr id="8196" name="Rectangle 4"/>
          <p:cNvSpPr>
            <a:spLocks noGrp="1" noChangeArrowheads="1"/>
          </p:cNvSpPr>
          <p:nvPr>
            <p:ph sz="half" idx="2"/>
          </p:nvPr>
        </p:nvSpPr>
        <p:spPr>
          <a:xfrm>
            <a:off x="7497761" y="838200"/>
            <a:ext cx="4572001" cy="5105400"/>
          </a:xfrm>
        </p:spPr>
        <p:txBody>
          <a:bodyPr/>
          <a:lstStyle/>
          <a:p>
            <a:pPr marL="345189" indent="-345189" eaLnBrk="1" fontAlgn="auto" hangingPunct="1">
              <a:lnSpc>
                <a:spcPct val="90000"/>
              </a:lnSpc>
              <a:spcAft>
                <a:spcPts val="0"/>
              </a:spcAft>
              <a:buClr>
                <a:schemeClr val="accent3"/>
              </a:buClr>
              <a:buFont typeface="Wingdings 2" pitchFamily="18" charset="2"/>
              <a:buNone/>
              <a:defRPr/>
            </a:pPr>
            <a:r>
              <a:rPr lang="en-US" sz="1200" b="1" dirty="0"/>
              <a:t>Time Frame: </a:t>
            </a:r>
            <a:r>
              <a:rPr lang="en-US" sz="1200" dirty="0"/>
              <a:t>3- 30 minute lessons</a:t>
            </a:r>
          </a:p>
          <a:p>
            <a:pPr marL="345189" indent="-345189" eaLnBrk="1" fontAlgn="auto" hangingPunct="1">
              <a:lnSpc>
                <a:spcPct val="90000"/>
              </a:lnSpc>
              <a:spcAft>
                <a:spcPts val="0"/>
              </a:spcAft>
              <a:buClr>
                <a:schemeClr val="accent3"/>
              </a:buClr>
              <a:buFont typeface="Wingdings 2" pitchFamily="18" charset="2"/>
              <a:buNone/>
              <a:defRPr/>
            </a:pPr>
            <a:r>
              <a:rPr lang="en-US" sz="1200" b="1" dirty="0"/>
              <a:t>Differentiation strategies for this lesson:  </a:t>
            </a:r>
            <a:r>
              <a:rPr lang="en-US" sz="1200" dirty="0"/>
              <a:t>This slam dunk will need direct instruction in various points of the lesson.  Students may need assistance in logging in to various websites.  Some students may be able to complete the activities independently.</a:t>
            </a:r>
            <a:endParaRPr lang="en-US" sz="1200" b="1" dirty="0"/>
          </a:p>
          <a:p>
            <a:pPr marL="345189" indent="-345189" eaLnBrk="1" fontAlgn="auto" hangingPunct="1">
              <a:lnSpc>
                <a:spcPct val="90000"/>
              </a:lnSpc>
              <a:spcAft>
                <a:spcPts val="0"/>
              </a:spcAft>
              <a:buClr>
                <a:schemeClr val="accent3"/>
              </a:buClr>
              <a:buFont typeface="Wingdings 2" pitchFamily="18" charset="2"/>
              <a:buNone/>
              <a:defRPr/>
            </a:pPr>
            <a:r>
              <a:rPr lang="en-US" sz="1200" b="1" dirty="0">
                <a:hlinkClick r:id="rId7"/>
              </a:rPr>
              <a:t>Learning Styles addressed in this lesson:</a:t>
            </a:r>
            <a:r>
              <a:rPr lang="en-US" sz="1200" b="1" dirty="0"/>
              <a:t>  </a:t>
            </a:r>
            <a:r>
              <a:rPr lang="en-US" sz="1200" dirty="0"/>
              <a:t>Visual, Logical, Auditory, Tactile and Kinesthetic.</a:t>
            </a:r>
            <a:endParaRPr lang="en-US" sz="1200" b="1" dirty="0"/>
          </a:p>
          <a:p>
            <a:pPr marL="0" indent="-273050" eaLnBrk="1" hangingPunct="1">
              <a:buFont typeface="Wingdings 2" pitchFamily="18" charset="2"/>
              <a:buNone/>
              <a:defRPr/>
            </a:pPr>
            <a:r>
              <a:rPr lang="en-US" sz="1200" b="1" dirty="0"/>
              <a:t>Notes to the teacher:</a:t>
            </a:r>
          </a:p>
          <a:p>
            <a:pPr marL="0" indent="-273050" eaLnBrk="1" hangingPunct="1">
              <a:buFont typeface="Wingdings 2" pitchFamily="18" charset="2"/>
              <a:buNone/>
              <a:defRPr/>
            </a:pPr>
            <a:r>
              <a:rPr lang="en-US" sz="1200" dirty="0"/>
              <a:t>Slide 2- Students will need log in information for pebblego.com.  Once at the sight they will need to search </a:t>
            </a:r>
            <a:r>
              <a:rPr lang="en-US" sz="1200" i="1" dirty="0"/>
              <a:t>weather </a:t>
            </a:r>
            <a:r>
              <a:rPr lang="en-US" sz="1200" dirty="0"/>
              <a:t>and then they will click on </a:t>
            </a:r>
            <a:r>
              <a:rPr lang="en-US" sz="1200" i="1" dirty="0"/>
              <a:t>What are Clouds?</a:t>
            </a:r>
            <a:r>
              <a:rPr lang="en-US" sz="1200" dirty="0"/>
              <a:t>  The students will then need to view </a:t>
            </a:r>
            <a:r>
              <a:rPr lang="en-US" sz="1200" i="1" dirty="0"/>
              <a:t>Types of Clouds.  </a:t>
            </a:r>
            <a:r>
              <a:rPr lang="en-US" sz="1200" dirty="0"/>
              <a:t>The students can then narrow down their search and reread/research the type of cloud they are interested in.</a:t>
            </a:r>
          </a:p>
          <a:p>
            <a:pPr marL="0" indent="-273050" eaLnBrk="1" hangingPunct="1">
              <a:buFont typeface="Wingdings 2" pitchFamily="18" charset="2"/>
              <a:buNone/>
              <a:defRPr/>
            </a:pPr>
            <a:r>
              <a:rPr lang="en-US" sz="1200" dirty="0"/>
              <a:t>Slide 3- Students will need a paper copy of the </a:t>
            </a:r>
            <a:r>
              <a:rPr lang="en-US" sz="1200" i="1" dirty="0"/>
              <a:t>Cloud Fact Sheet</a:t>
            </a:r>
            <a:r>
              <a:rPr lang="en-US" sz="1200" dirty="0"/>
              <a:t> in order to record what they have leaned about their cloud.  Assistance will be needed to search in Destiny for additional cloud books.</a:t>
            </a:r>
          </a:p>
          <a:p>
            <a:pPr marL="0" indent="-273050" eaLnBrk="1" hangingPunct="1">
              <a:buFont typeface="Wingdings 2" pitchFamily="18" charset="2"/>
              <a:buNone/>
              <a:defRPr/>
            </a:pPr>
            <a:r>
              <a:rPr lang="en-US" sz="1200" dirty="0"/>
              <a:t>Slide 4- Blue construction paper, cotton balls and glue will be needed for students to complete their cloud replication.  Students will need a paper copy of the sentence starter to </a:t>
            </a:r>
            <a:r>
              <a:rPr lang="en-US" sz="1200" dirty="0" smtClean="0"/>
              <a:t>complete.</a:t>
            </a:r>
          </a:p>
          <a:p>
            <a:pPr marL="0" indent="-273050" eaLnBrk="1" hangingPunct="1">
              <a:buFont typeface="Wingdings 2" pitchFamily="18" charset="2"/>
              <a:buNone/>
              <a:defRPr/>
            </a:pPr>
            <a:endParaRPr lang="en-US" sz="1200" dirty="0"/>
          </a:p>
          <a:p>
            <a:pPr marL="0" indent="-273050" eaLnBrk="1" hangingPunct="1">
              <a:buFont typeface="Wingdings 2" pitchFamily="18" charset="2"/>
              <a:buNone/>
              <a:defRPr/>
            </a:pPr>
            <a:r>
              <a:rPr lang="en-US" sz="1200" dirty="0" smtClean="0"/>
              <a:t>If you do not subscribe to Brain Pop there are plenty of other </a:t>
            </a:r>
            <a:r>
              <a:rPr lang="en-US" sz="1200" smtClean="0"/>
              <a:t>resources listed. </a:t>
            </a:r>
            <a:endParaRPr lang="en-US" sz="1200" dirty="0"/>
          </a:p>
        </p:txBody>
      </p:sp>
      <p:sp>
        <p:nvSpPr>
          <p:cNvPr id="8197" name="Text Box 10"/>
          <p:cNvSpPr txBox="1">
            <a:spLocks noChangeArrowheads="1"/>
          </p:cNvSpPr>
          <p:nvPr/>
        </p:nvSpPr>
        <p:spPr bwMode="auto">
          <a:xfrm>
            <a:off x="487362" y="6139754"/>
            <a:ext cx="11125200" cy="410470"/>
          </a:xfrm>
          <a:prstGeom prst="rect">
            <a:avLst/>
          </a:prstGeom>
          <a:noFill/>
          <a:ln w="9525">
            <a:noFill/>
            <a:miter lim="800000"/>
            <a:headEnd/>
            <a:tailEnd/>
          </a:ln>
        </p:spPr>
        <p:txBody>
          <a:bodyPr wrap="square" lIns="101700" tIns="50850" rIns="101700" bIns="50850">
            <a:spAutoFit/>
          </a:bodyPr>
          <a:lstStyle/>
          <a:p>
            <a:pPr algn="ctr">
              <a:spcBef>
                <a:spcPct val="50000"/>
              </a:spcBef>
            </a:pPr>
            <a:r>
              <a:rPr lang="en-US" sz="1000" dirty="0"/>
              <a:t/>
            </a:r>
            <a:br>
              <a:rPr lang="en-US" sz="1000" dirty="0"/>
            </a:br>
            <a:r>
              <a:rPr lang="en-US" sz="1000" dirty="0"/>
              <a:t> </a:t>
            </a:r>
            <a:r>
              <a:rPr lang="en-US" sz="1000" dirty="0" smtClean="0"/>
              <a:t>Adapted </a:t>
            </a:r>
            <a:r>
              <a:rPr lang="en-US" sz="1000" smtClean="0"/>
              <a:t>with permission, BCPS</a:t>
            </a:r>
            <a:endParaRPr lang="en-US" sz="1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293e2bb4677824be5f5293155ded7d9c0cba9c4"/>
  <p:tag name="ARTICULATE_PROJECT_OPEN" val="0"/>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2108958642164F9C6342AA0ECAA698" ma:contentTypeVersion="" ma:contentTypeDescription="Create a new document." ma:contentTypeScope="" ma:versionID="a92b9a8a7aa98554d5391e8690f2c970">
  <xsd:schema xmlns:xsd="http://www.w3.org/2001/XMLSchema" xmlns:xs="http://www.w3.org/2001/XMLSchema" xmlns:p="http://schemas.microsoft.com/office/2006/metadata/properties" xmlns:ns1="http://schemas.microsoft.com/sharepoint/v3" xmlns:ns3="13fa0b4e-fc20-4d99-8527-486bde72a3bc" targetNamespace="http://schemas.microsoft.com/office/2006/metadata/properties" ma:root="true" ma:fieldsID="d74985ef24b7da3935b8fb826cd1664e" ns1:_="" ns3:_="">
    <xsd:import namespace="http://schemas.microsoft.com/sharepoint/v3"/>
    <xsd:import namespace="13fa0b4e-fc20-4d99-8527-486bde72a3bc"/>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fa0b4e-fc20-4d99-8527-486bde72a3b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6" nillable="true" ma:displayName="Sharing Hint Hash" ma:internalName="SharingHintHash" ma:readOnly="true">
      <xsd:simpleType>
        <xsd:restriction base="dms:Text"/>
      </xsd:simple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10CE5069-6332-49E3-BAD9-B1C3A9B4BA65}"/>
</file>

<file path=customXml/itemProps2.xml><?xml version="1.0" encoding="utf-8"?>
<ds:datastoreItem xmlns:ds="http://schemas.openxmlformats.org/officeDocument/2006/customXml" ds:itemID="{9F413979-EF8C-45D6-91C5-C1603E5611A0}"/>
</file>

<file path=customXml/itemProps3.xml><?xml version="1.0" encoding="utf-8"?>
<ds:datastoreItem xmlns:ds="http://schemas.openxmlformats.org/officeDocument/2006/customXml" ds:itemID="{9A8730D6-1541-4CF7-8A50-8B87B85A6929}"/>
</file>

<file path=docProps/app.xml><?xml version="1.0" encoding="utf-8"?>
<Properties xmlns="http://schemas.openxmlformats.org/officeDocument/2006/extended-properties" xmlns:vt="http://schemas.openxmlformats.org/officeDocument/2006/docPropsVTypes">
  <Template>Metropolitan</Template>
  <TotalTime>3782</TotalTime>
  <Words>571</Words>
  <Application>Microsoft Office PowerPoint</Application>
  <PresentationFormat>Custom</PresentationFormat>
  <Paragraphs>79</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Candara</vt:lpstr>
      <vt:lpstr>Wingdings 2</vt:lpstr>
      <vt:lpstr>Metropolitan</vt:lpstr>
      <vt:lpstr>1. Question</vt:lpstr>
      <vt:lpstr>2. Information Sources</vt:lpstr>
      <vt:lpstr>3. Student Activity</vt:lpstr>
      <vt:lpstr>4. Assessment Activity</vt:lpstr>
      <vt:lpstr>PowerPoint Presentation</vt:lpstr>
      <vt:lpstr>5. Enrichment Activities</vt:lpstr>
      <vt:lpstr>6. Teacher Support Materials</vt:lpstr>
    </vt:vector>
  </TitlesOfParts>
  <Company>Cattaraugus-Allegany BOCES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 Question</dc:title>
  <dc:creator>CA BOCES</dc:creator>
  <cp:lastModifiedBy>Sturge, Jennifer</cp:lastModifiedBy>
  <cp:revision>222</cp:revision>
  <dcterms:created xsi:type="dcterms:W3CDTF">2005-02-12T14:43:18Z</dcterms:created>
  <dcterms:modified xsi:type="dcterms:W3CDTF">2015-03-24T12:44:56Z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0x010100F52108958642164F9C6342AA0ECAA698</vt:lpwstr>
  </property>
</Properties>
</file>